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98" r:id="rId3"/>
    <p:sldId id="399" r:id="rId4"/>
    <p:sldId id="400" r:id="rId5"/>
    <p:sldId id="260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270" r:id="rId16"/>
    <p:sldId id="410" r:id="rId17"/>
    <p:sldId id="424" r:id="rId18"/>
    <p:sldId id="425" r:id="rId19"/>
    <p:sldId id="429" r:id="rId20"/>
    <p:sldId id="412" r:id="rId21"/>
    <p:sldId id="413" r:id="rId22"/>
    <p:sldId id="432" r:id="rId23"/>
    <p:sldId id="415" r:id="rId24"/>
    <p:sldId id="381" r:id="rId25"/>
    <p:sldId id="417" r:id="rId26"/>
    <p:sldId id="418" r:id="rId27"/>
    <p:sldId id="426" r:id="rId28"/>
    <p:sldId id="427" r:id="rId29"/>
    <p:sldId id="433" r:id="rId30"/>
    <p:sldId id="315" r:id="rId31"/>
    <p:sldId id="339" r:id="rId32"/>
    <p:sldId id="328" r:id="rId33"/>
    <p:sldId id="396" r:id="rId34"/>
    <p:sldId id="303" r:id="rId35"/>
    <p:sldId id="347" r:id="rId36"/>
    <p:sldId id="348" r:id="rId37"/>
    <p:sldId id="349" r:id="rId38"/>
    <p:sldId id="350" r:id="rId39"/>
    <p:sldId id="430" r:id="rId40"/>
    <p:sldId id="358" r:id="rId41"/>
    <p:sldId id="359" r:id="rId42"/>
    <p:sldId id="351" r:id="rId43"/>
    <p:sldId id="352" r:id="rId44"/>
    <p:sldId id="353" r:id="rId45"/>
    <p:sldId id="354" r:id="rId46"/>
    <p:sldId id="360" r:id="rId47"/>
    <p:sldId id="361" r:id="rId48"/>
    <p:sldId id="362" r:id="rId49"/>
    <p:sldId id="397" r:id="rId50"/>
    <p:sldId id="363" r:id="rId51"/>
    <p:sldId id="365" r:id="rId52"/>
    <p:sldId id="355" r:id="rId53"/>
    <p:sldId id="431" r:id="rId54"/>
    <p:sldId id="357" r:id="rId55"/>
    <p:sldId id="316" r:id="rId56"/>
    <p:sldId id="428" r:id="rId57"/>
    <p:sldId id="395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6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07646-FD78-4258-BDDA-FBEFDF81B7CE}" type="doc">
      <dgm:prSet loTypeId="urn:microsoft.com/office/officeart/2005/8/layout/radial3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F657D01-0DF5-4EB0-8238-F2A48D18DF49}">
      <dgm:prSet phldrT="[Text]"/>
      <dgm:spPr/>
      <dgm:t>
        <a:bodyPr/>
        <a:lstStyle/>
        <a:p>
          <a:r>
            <a:rPr lang="en-US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Core Team</a:t>
          </a:r>
        </a:p>
        <a:p>
          <a:r>
            <a:rPr lang="en-US" b="1" dirty="0">
              <a:solidFill>
                <a:srgbClr val="000000"/>
              </a:solidFill>
            </a:rPr>
            <a:t>Application Design &amp; Tools</a:t>
          </a:r>
        </a:p>
        <a:p>
          <a:r>
            <a:rPr lang="en-US" b="1" dirty="0"/>
            <a:t>Architecture, Infrastructure, &amp; Migration</a:t>
          </a:r>
          <a:endParaRPr lang="en-US" b="1" dirty="0">
            <a:solidFill>
              <a:srgbClr val="000000"/>
            </a:solidFill>
          </a:endParaRPr>
        </a:p>
        <a:p>
          <a:r>
            <a:rPr lang="en-US" b="1" dirty="0">
              <a:solidFill>
                <a:srgbClr val="000000"/>
              </a:solidFill>
            </a:rPr>
            <a:t>Integration</a:t>
          </a:r>
        </a:p>
        <a:p>
          <a:r>
            <a:rPr lang="en-US" b="1" dirty="0">
              <a:solidFill>
                <a:srgbClr val="000000"/>
              </a:solidFill>
            </a:rPr>
            <a:t>Communications &amp; Engagement</a:t>
          </a:r>
          <a:endParaRPr lang="en-US" dirty="0">
            <a:solidFill>
              <a:srgbClr val="000000"/>
            </a:solidFill>
          </a:endParaRPr>
        </a:p>
      </dgm:t>
    </dgm:pt>
    <dgm:pt modelId="{9A1BCA9E-A072-484E-B90C-5ADCF1AC077B}" type="parTrans" cxnId="{480675E3-502A-46BF-ADAE-C56E3D7892CD}">
      <dgm:prSet/>
      <dgm:spPr/>
      <dgm:t>
        <a:bodyPr/>
        <a:lstStyle/>
        <a:p>
          <a:endParaRPr lang="en-US"/>
        </a:p>
      </dgm:t>
    </dgm:pt>
    <dgm:pt modelId="{F83A39D9-9CFA-4278-AA52-23C3A73BC048}" type="sibTrans" cxnId="{480675E3-502A-46BF-ADAE-C56E3D7892CD}">
      <dgm:prSet/>
      <dgm:spPr/>
      <dgm:t>
        <a:bodyPr/>
        <a:lstStyle/>
        <a:p>
          <a:endParaRPr lang="en-US"/>
        </a:p>
      </dgm:t>
    </dgm:pt>
    <dgm:pt modelId="{09569D0F-4162-4009-AE6E-E2D4B1368853}">
      <dgm:prSet phldrT="[Text]" custT="1"/>
      <dgm:spPr/>
      <dgm:t>
        <a:bodyPr/>
        <a:lstStyle/>
        <a:p>
          <a:r>
            <a:rPr lang="en-US" sz="1400" b="1" dirty="0">
              <a:solidFill>
                <a:srgbClr val="000000"/>
              </a:solidFill>
            </a:rPr>
            <a:t>Org Transformation </a:t>
          </a:r>
        </a:p>
      </dgm:t>
    </dgm:pt>
    <dgm:pt modelId="{9B8EEEAB-0F79-4EDF-90CF-F63E36014DB6}" type="parTrans" cxnId="{549576A1-73E8-465C-A127-BF10808965AB}">
      <dgm:prSet/>
      <dgm:spPr/>
      <dgm:t>
        <a:bodyPr/>
        <a:lstStyle/>
        <a:p>
          <a:endParaRPr lang="en-US"/>
        </a:p>
      </dgm:t>
    </dgm:pt>
    <dgm:pt modelId="{25FFDE09-232E-443D-AA80-95B5D3F5001F}" type="sibTrans" cxnId="{549576A1-73E8-465C-A127-BF10808965AB}">
      <dgm:prSet/>
      <dgm:spPr/>
      <dgm:t>
        <a:bodyPr/>
        <a:lstStyle/>
        <a:p>
          <a:endParaRPr lang="en-US"/>
        </a:p>
      </dgm:t>
    </dgm:pt>
    <dgm:pt modelId="{81415D05-CCAC-44DB-A3F4-CF8790107D73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Contracts &amp; Procurement </a:t>
          </a:r>
        </a:p>
      </dgm:t>
    </dgm:pt>
    <dgm:pt modelId="{72CB67CD-470F-4A15-849A-4F6078F5B489}" type="parTrans" cxnId="{AF44C8E2-80FC-4D7A-8457-363271CDDBE4}">
      <dgm:prSet/>
      <dgm:spPr/>
      <dgm:t>
        <a:bodyPr/>
        <a:lstStyle/>
        <a:p>
          <a:endParaRPr lang="en-US"/>
        </a:p>
      </dgm:t>
    </dgm:pt>
    <dgm:pt modelId="{FD39CC8F-4253-4819-A1F4-3858B35CAD44}" type="sibTrans" cxnId="{AF44C8E2-80FC-4D7A-8457-363271CDDBE4}">
      <dgm:prSet/>
      <dgm:spPr/>
      <dgm:t>
        <a:bodyPr/>
        <a:lstStyle/>
        <a:p>
          <a:endParaRPr lang="en-US"/>
        </a:p>
      </dgm:t>
    </dgm:pt>
    <dgm:pt modelId="{44EDD6F5-639A-4DE5-A0DB-4CEA67BE6D7C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Security </a:t>
          </a:r>
        </a:p>
      </dgm:t>
    </dgm:pt>
    <dgm:pt modelId="{1807B7DF-3FF2-4B5A-B479-72FE311DF02F}" type="parTrans" cxnId="{03EBAB0C-1AAB-409E-B5AF-3A4477D04AF9}">
      <dgm:prSet/>
      <dgm:spPr/>
      <dgm:t>
        <a:bodyPr/>
        <a:lstStyle/>
        <a:p>
          <a:endParaRPr lang="en-US"/>
        </a:p>
      </dgm:t>
    </dgm:pt>
    <dgm:pt modelId="{9E60733F-3A65-478B-8099-2E475DC7F23C}" type="sibTrans" cxnId="{03EBAB0C-1AAB-409E-B5AF-3A4477D04AF9}">
      <dgm:prSet/>
      <dgm:spPr/>
      <dgm:t>
        <a:bodyPr/>
        <a:lstStyle/>
        <a:p>
          <a:endParaRPr lang="en-US"/>
        </a:p>
      </dgm:t>
    </dgm:pt>
    <dgm:pt modelId="{844162B1-8A05-4F20-90A4-7304BAA1D594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IAM</a:t>
          </a:r>
        </a:p>
      </dgm:t>
    </dgm:pt>
    <dgm:pt modelId="{D4FA5B77-19B5-4D6E-9F86-CC172DE7B98C}" type="parTrans" cxnId="{E55214C3-F4A9-49A8-86E1-2AF5D34018AA}">
      <dgm:prSet/>
      <dgm:spPr/>
      <dgm:t>
        <a:bodyPr/>
        <a:lstStyle/>
        <a:p>
          <a:endParaRPr lang="en-US"/>
        </a:p>
      </dgm:t>
    </dgm:pt>
    <dgm:pt modelId="{65DEE862-3B9E-4552-A33F-062E0771147B}" type="sibTrans" cxnId="{E55214C3-F4A9-49A8-86E1-2AF5D34018AA}">
      <dgm:prSet/>
      <dgm:spPr/>
      <dgm:t>
        <a:bodyPr/>
        <a:lstStyle/>
        <a:p>
          <a:endParaRPr lang="en-US"/>
        </a:p>
      </dgm:t>
    </dgm:pt>
    <dgm:pt modelId="{C01D6AA1-BD2B-4672-A076-A6ED588F6456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Funding &amp; Finance</a:t>
          </a:r>
        </a:p>
      </dgm:t>
    </dgm:pt>
    <dgm:pt modelId="{B60EBF74-0EC9-4B52-80D6-5AB8B2675529}" type="parTrans" cxnId="{C0BD0A84-0645-4371-8195-A94D5E9FF76D}">
      <dgm:prSet/>
      <dgm:spPr/>
      <dgm:t>
        <a:bodyPr/>
        <a:lstStyle/>
        <a:p>
          <a:endParaRPr lang="en-US"/>
        </a:p>
      </dgm:t>
    </dgm:pt>
    <dgm:pt modelId="{87DB020B-D917-47EA-8CFD-86A0A7CC8CCE}" type="sibTrans" cxnId="{C0BD0A84-0645-4371-8195-A94D5E9FF76D}">
      <dgm:prSet/>
      <dgm:spPr/>
      <dgm:t>
        <a:bodyPr/>
        <a:lstStyle/>
        <a:p>
          <a:endParaRPr lang="en-US"/>
        </a:p>
      </dgm:t>
    </dgm:pt>
    <dgm:pt modelId="{820B2D63-B64F-483E-9EA6-685CFAF70497}">
      <dgm:prSet phldrT="[Text]"/>
      <dgm:spPr/>
      <dgm:t>
        <a:bodyPr/>
        <a:lstStyle/>
        <a:p>
          <a:r>
            <a:rPr lang="en-US" b="1" dirty="0">
              <a:solidFill>
                <a:srgbClr val="000000"/>
              </a:solidFill>
            </a:rPr>
            <a:t>Client Engagement</a:t>
          </a:r>
        </a:p>
      </dgm:t>
    </dgm:pt>
    <dgm:pt modelId="{E105BA3A-4749-45AF-8B4E-CF629036D1BB}" type="parTrans" cxnId="{97E356A6-622C-41F9-82DF-C78485EFC074}">
      <dgm:prSet/>
      <dgm:spPr/>
      <dgm:t>
        <a:bodyPr/>
        <a:lstStyle/>
        <a:p>
          <a:endParaRPr lang="en-US"/>
        </a:p>
      </dgm:t>
    </dgm:pt>
    <dgm:pt modelId="{DE51A6A4-8831-489F-AA4D-469FBD7FA2AA}" type="sibTrans" cxnId="{97E356A6-622C-41F9-82DF-C78485EFC074}">
      <dgm:prSet/>
      <dgm:spPr/>
      <dgm:t>
        <a:bodyPr/>
        <a:lstStyle/>
        <a:p>
          <a:endParaRPr lang="en-US"/>
        </a:p>
      </dgm:t>
    </dgm:pt>
    <dgm:pt modelId="{6E0A2537-7E79-418B-9A60-CBCC768820AC}" type="pres">
      <dgm:prSet presAssocID="{1D907646-FD78-4258-BDDA-FBEFDF81B7C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68C1DE-3A01-4E01-9AF4-8CA06FA0F9EF}" type="pres">
      <dgm:prSet presAssocID="{1D907646-FD78-4258-BDDA-FBEFDF81B7CE}" presName="radial" presStyleCnt="0">
        <dgm:presLayoutVars>
          <dgm:animLvl val="ctr"/>
        </dgm:presLayoutVars>
      </dgm:prSet>
      <dgm:spPr/>
    </dgm:pt>
    <dgm:pt modelId="{951B39F6-2EB5-453A-BE18-9B11DD0DA6BA}" type="pres">
      <dgm:prSet presAssocID="{FF657D01-0DF5-4EB0-8238-F2A48D18DF49}" presName="centerShape" presStyleLbl="vennNode1" presStyleIdx="0" presStyleCnt="7"/>
      <dgm:spPr/>
      <dgm:t>
        <a:bodyPr/>
        <a:lstStyle/>
        <a:p>
          <a:endParaRPr lang="en-US"/>
        </a:p>
      </dgm:t>
    </dgm:pt>
    <dgm:pt modelId="{6295678B-F014-4031-B552-48EFAF240DC9}" type="pres">
      <dgm:prSet presAssocID="{09569D0F-4162-4009-AE6E-E2D4B1368853}" presName="node" presStyleLbl="vennNode1" presStyleIdx="1" presStyleCnt="7" custScaleX="119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2C129A-7B3A-496C-8173-ABD04E93C14C}" type="pres">
      <dgm:prSet presAssocID="{81415D05-CCAC-44DB-A3F4-CF8790107D73}" presName="node" presStyleLbl="venn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27705-CA12-40B5-96B7-7A0495E5D704}" type="pres">
      <dgm:prSet presAssocID="{44EDD6F5-639A-4DE5-A0DB-4CEA67BE6D7C}" presName="node" presStyleLbl="venn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F4CA2-7A71-4A88-B1BE-80892931BABC}" type="pres">
      <dgm:prSet presAssocID="{844162B1-8A05-4F20-90A4-7304BAA1D594}" presName="node" presStyleLbl="venn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D99D56-EEE8-4B7C-BB9E-82BAEC845510}" type="pres">
      <dgm:prSet presAssocID="{C01D6AA1-BD2B-4672-A076-A6ED588F6456}" presName="node" presStyleLbl="vennNode1" presStyleIdx="5" presStyleCnt="7" custRadScaleRad="101385" custRadScaleInc="14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4952A-C17E-4D3C-91AA-EACB1C6E1A5C}" type="pres">
      <dgm:prSet presAssocID="{820B2D63-B64F-483E-9EA6-685CFAF70497}" presName="node" presStyleLbl="venn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BD0A84-0645-4371-8195-A94D5E9FF76D}" srcId="{FF657D01-0DF5-4EB0-8238-F2A48D18DF49}" destId="{C01D6AA1-BD2B-4672-A076-A6ED588F6456}" srcOrd="4" destOrd="0" parTransId="{B60EBF74-0EC9-4B52-80D6-5AB8B2675529}" sibTransId="{87DB020B-D917-47EA-8CFD-86A0A7CC8CCE}"/>
    <dgm:cxn modelId="{7DE5D976-D135-47C7-8F1D-12BD5F476E8E}" type="presOf" srcId="{1D907646-FD78-4258-BDDA-FBEFDF81B7CE}" destId="{6E0A2537-7E79-418B-9A60-CBCC768820AC}" srcOrd="0" destOrd="0" presId="urn:microsoft.com/office/officeart/2005/8/layout/radial3"/>
    <dgm:cxn modelId="{62F82FCC-825E-4E56-80F9-98F41A09654E}" type="presOf" srcId="{81415D05-CCAC-44DB-A3F4-CF8790107D73}" destId="{B52C129A-7B3A-496C-8173-ABD04E93C14C}" srcOrd="0" destOrd="0" presId="urn:microsoft.com/office/officeart/2005/8/layout/radial3"/>
    <dgm:cxn modelId="{A99AA906-47F5-463D-A569-F702A1DD9760}" type="presOf" srcId="{FF657D01-0DF5-4EB0-8238-F2A48D18DF49}" destId="{951B39F6-2EB5-453A-BE18-9B11DD0DA6BA}" srcOrd="0" destOrd="0" presId="urn:microsoft.com/office/officeart/2005/8/layout/radial3"/>
    <dgm:cxn modelId="{886F0E26-3D9C-40C3-8020-DF6B70C790F7}" type="presOf" srcId="{820B2D63-B64F-483E-9EA6-685CFAF70497}" destId="{0A14952A-C17E-4D3C-91AA-EACB1C6E1A5C}" srcOrd="0" destOrd="0" presId="urn:microsoft.com/office/officeart/2005/8/layout/radial3"/>
    <dgm:cxn modelId="{480675E3-502A-46BF-ADAE-C56E3D7892CD}" srcId="{1D907646-FD78-4258-BDDA-FBEFDF81B7CE}" destId="{FF657D01-0DF5-4EB0-8238-F2A48D18DF49}" srcOrd="0" destOrd="0" parTransId="{9A1BCA9E-A072-484E-B90C-5ADCF1AC077B}" sibTransId="{F83A39D9-9CFA-4278-AA52-23C3A73BC048}"/>
    <dgm:cxn modelId="{72FA7C16-EC63-4EB9-A19E-F1234464833C}" type="presOf" srcId="{09569D0F-4162-4009-AE6E-E2D4B1368853}" destId="{6295678B-F014-4031-B552-48EFAF240DC9}" srcOrd="0" destOrd="0" presId="urn:microsoft.com/office/officeart/2005/8/layout/radial3"/>
    <dgm:cxn modelId="{03EBAB0C-1AAB-409E-B5AF-3A4477D04AF9}" srcId="{FF657D01-0DF5-4EB0-8238-F2A48D18DF49}" destId="{44EDD6F5-639A-4DE5-A0DB-4CEA67BE6D7C}" srcOrd="2" destOrd="0" parTransId="{1807B7DF-3FF2-4B5A-B479-72FE311DF02F}" sibTransId="{9E60733F-3A65-478B-8099-2E475DC7F23C}"/>
    <dgm:cxn modelId="{549576A1-73E8-465C-A127-BF10808965AB}" srcId="{FF657D01-0DF5-4EB0-8238-F2A48D18DF49}" destId="{09569D0F-4162-4009-AE6E-E2D4B1368853}" srcOrd="0" destOrd="0" parTransId="{9B8EEEAB-0F79-4EDF-90CF-F63E36014DB6}" sibTransId="{25FFDE09-232E-443D-AA80-95B5D3F5001F}"/>
    <dgm:cxn modelId="{AF44C8E2-80FC-4D7A-8457-363271CDDBE4}" srcId="{FF657D01-0DF5-4EB0-8238-F2A48D18DF49}" destId="{81415D05-CCAC-44DB-A3F4-CF8790107D73}" srcOrd="1" destOrd="0" parTransId="{72CB67CD-470F-4A15-849A-4F6078F5B489}" sibTransId="{FD39CC8F-4253-4819-A1F4-3858B35CAD44}"/>
    <dgm:cxn modelId="{94816844-DBEA-4966-8731-61DE25462390}" type="presOf" srcId="{C01D6AA1-BD2B-4672-A076-A6ED588F6456}" destId="{45D99D56-EEE8-4B7C-BB9E-82BAEC845510}" srcOrd="0" destOrd="0" presId="urn:microsoft.com/office/officeart/2005/8/layout/radial3"/>
    <dgm:cxn modelId="{97E356A6-622C-41F9-82DF-C78485EFC074}" srcId="{FF657D01-0DF5-4EB0-8238-F2A48D18DF49}" destId="{820B2D63-B64F-483E-9EA6-685CFAF70497}" srcOrd="5" destOrd="0" parTransId="{E105BA3A-4749-45AF-8B4E-CF629036D1BB}" sibTransId="{DE51A6A4-8831-489F-AA4D-469FBD7FA2AA}"/>
    <dgm:cxn modelId="{E55214C3-F4A9-49A8-86E1-2AF5D34018AA}" srcId="{FF657D01-0DF5-4EB0-8238-F2A48D18DF49}" destId="{844162B1-8A05-4F20-90A4-7304BAA1D594}" srcOrd="3" destOrd="0" parTransId="{D4FA5B77-19B5-4D6E-9F86-CC172DE7B98C}" sibTransId="{65DEE862-3B9E-4552-A33F-062E0771147B}"/>
    <dgm:cxn modelId="{0BF4CC5B-D198-4A1F-A1C9-762CBBD1985C}" type="presOf" srcId="{44EDD6F5-639A-4DE5-A0DB-4CEA67BE6D7C}" destId="{C1B27705-CA12-40B5-96B7-7A0495E5D704}" srcOrd="0" destOrd="0" presId="urn:microsoft.com/office/officeart/2005/8/layout/radial3"/>
    <dgm:cxn modelId="{A0FBFB48-A7B3-44EF-8C39-C87ED5E89F20}" type="presOf" srcId="{844162B1-8A05-4F20-90A4-7304BAA1D594}" destId="{AC2F4CA2-7A71-4A88-B1BE-80892931BABC}" srcOrd="0" destOrd="0" presId="urn:microsoft.com/office/officeart/2005/8/layout/radial3"/>
    <dgm:cxn modelId="{AD1BE3C3-829F-49B7-909D-1BAF6856EB0B}" type="presParOf" srcId="{6E0A2537-7E79-418B-9A60-CBCC768820AC}" destId="{7C68C1DE-3A01-4E01-9AF4-8CA06FA0F9EF}" srcOrd="0" destOrd="0" presId="urn:microsoft.com/office/officeart/2005/8/layout/radial3"/>
    <dgm:cxn modelId="{8B879446-7C3B-42BF-9676-62F525A13DB8}" type="presParOf" srcId="{7C68C1DE-3A01-4E01-9AF4-8CA06FA0F9EF}" destId="{951B39F6-2EB5-453A-BE18-9B11DD0DA6BA}" srcOrd="0" destOrd="0" presId="urn:microsoft.com/office/officeart/2005/8/layout/radial3"/>
    <dgm:cxn modelId="{B32CFAB9-78CA-4BB9-B1F1-4CA0AF32B54D}" type="presParOf" srcId="{7C68C1DE-3A01-4E01-9AF4-8CA06FA0F9EF}" destId="{6295678B-F014-4031-B552-48EFAF240DC9}" srcOrd="1" destOrd="0" presId="urn:microsoft.com/office/officeart/2005/8/layout/radial3"/>
    <dgm:cxn modelId="{8EE5683A-BA37-4F6D-9BE8-9E7B9FB43406}" type="presParOf" srcId="{7C68C1DE-3A01-4E01-9AF4-8CA06FA0F9EF}" destId="{B52C129A-7B3A-496C-8173-ABD04E93C14C}" srcOrd="2" destOrd="0" presId="urn:microsoft.com/office/officeart/2005/8/layout/radial3"/>
    <dgm:cxn modelId="{DB4F3884-EB3A-4F10-8287-A516FE63E1ED}" type="presParOf" srcId="{7C68C1DE-3A01-4E01-9AF4-8CA06FA0F9EF}" destId="{C1B27705-CA12-40B5-96B7-7A0495E5D704}" srcOrd="3" destOrd="0" presId="urn:microsoft.com/office/officeart/2005/8/layout/radial3"/>
    <dgm:cxn modelId="{8DD22E6E-A08C-4B63-8116-05E1118C1837}" type="presParOf" srcId="{7C68C1DE-3A01-4E01-9AF4-8CA06FA0F9EF}" destId="{AC2F4CA2-7A71-4A88-B1BE-80892931BABC}" srcOrd="4" destOrd="0" presId="urn:microsoft.com/office/officeart/2005/8/layout/radial3"/>
    <dgm:cxn modelId="{4977D2E6-9DCE-4F62-B4EE-F458564240C4}" type="presParOf" srcId="{7C68C1DE-3A01-4E01-9AF4-8CA06FA0F9EF}" destId="{45D99D56-EEE8-4B7C-BB9E-82BAEC845510}" srcOrd="5" destOrd="0" presId="urn:microsoft.com/office/officeart/2005/8/layout/radial3"/>
    <dgm:cxn modelId="{E77B0D11-787E-4499-9086-997AAC1DFD0A}" type="presParOf" srcId="{7C68C1DE-3A01-4E01-9AF4-8CA06FA0F9EF}" destId="{0A14952A-C17E-4D3C-91AA-EACB1C6E1A5C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4B1236-245B-4176-8F01-983BD8912566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508D45-386A-4BB1-89A9-415A6EB4D938}">
      <dgm:prSet/>
      <dgm:spPr/>
      <dgm:t>
        <a:bodyPr/>
        <a:lstStyle/>
        <a:p>
          <a:r>
            <a:rPr lang="en-US" dirty="0"/>
            <a:t>Select a few areas of focus</a:t>
          </a:r>
        </a:p>
      </dgm:t>
    </dgm:pt>
    <dgm:pt modelId="{47AFAA6E-8943-4B2C-8311-8B2465A6121C}" type="parTrans" cxnId="{77177F78-0DD0-4B06-8DBC-563E01D44B77}">
      <dgm:prSet/>
      <dgm:spPr/>
      <dgm:t>
        <a:bodyPr/>
        <a:lstStyle/>
        <a:p>
          <a:endParaRPr lang="en-US"/>
        </a:p>
      </dgm:t>
    </dgm:pt>
    <dgm:pt modelId="{E7A73299-78B3-4C0F-A36E-263410AD6659}" type="sibTrans" cxnId="{77177F78-0DD0-4B06-8DBC-563E01D44B77}">
      <dgm:prSet/>
      <dgm:spPr/>
      <dgm:t>
        <a:bodyPr/>
        <a:lstStyle/>
        <a:p>
          <a:endParaRPr lang="en-US"/>
        </a:p>
      </dgm:t>
    </dgm:pt>
    <dgm:pt modelId="{434B3727-EB3B-46E0-8DEA-14C3F67C5CEC}">
      <dgm:prSet/>
      <dgm:spPr/>
      <dgm:t>
        <a:bodyPr/>
        <a:lstStyle/>
        <a:p>
          <a:r>
            <a:rPr lang="en-US" dirty="0"/>
            <a:t>Choose disposable placeholders</a:t>
          </a:r>
        </a:p>
      </dgm:t>
    </dgm:pt>
    <dgm:pt modelId="{4DFB5DC6-23E7-45D1-843D-704F4134C8F7}" type="parTrans" cxnId="{34F8834C-0D4B-44D3-877E-E3DFF2D569B3}">
      <dgm:prSet/>
      <dgm:spPr/>
      <dgm:t>
        <a:bodyPr/>
        <a:lstStyle/>
        <a:p>
          <a:endParaRPr lang="en-US"/>
        </a:p>
      </dgm:t>
    </dgm:pt>
    <dgm:pt modelId="{59AAF7A1-4194-4BFA-98D0-9438535B95D5}" type="sibTrans" cxnId="{34F8834C-0D4B-44D3-877E-E3DFF2D569B3}">
      <dgm:prSet/>
      <dgm:spPr/>
      <dgm:t>
        <a:bodyPr/>
        <a:lstStyle/>
        <a:p>
          <a:endParaRPr lang="en-US"/>
        </a:p>
      </dgm:t>
    </dgm:pt>
    <dgm:pt modelId="{CF3D31EB-ADCF-4C2A-A72D-A7FE6CC39E42}">
      <dgm:prSet/>
      <dgm:spPr/>
      <dgm:t>
        <a:bodyPr/>
        <a:lstStyle/>
        <a:p>
          <a:r>
            <a:rPr lang="en-US" dirty="0"/>
            <a:t>Evaluate / Pilot</a:t>
          </a:r>
        </a:p>
      </dgm:t>
    </dgm:pt>
    <dgm:pt modelId="{7BF12D36-C286-4E99-8972-A17BA8679BB4}" type="parTrans" cxnId="{8EB7C47B-0B12-414E-B044-C165B6EC0BFB}">
      <dgm:prSet/>
      <dgm:spPr/>
      <dgm:t>
        <a:bodyPr/>
        <a:lstStyle/>
        <a:p>
          <a:endParaRPr lang="en-US"/>
        </a:p>
      </dgm:t>
    </dgm:pt>
    <dgm:pt modelId="{3C03CF66-1450-49CC-ABFB-8CE8BEB586E3}" type="sibTrans" cxnId="{8EB7C47B-0B12-414E-B044-C165B6EC0BFB}">
      <dgm:prSet/>
      <dgm:spPr/>
      <dgm:t>
        <a:bodyPr/>
        <a:lstStyle/>
        <a:p>
          <a:endParaRPr lang="en-US"/>
        </a:p>
      </dgm:t>
    </dgm:pt>
    <dgm:pt modelId="{DA604C58-8F98-4FEC-9371-6BFED3A0E869}">
      <dgm:prSet/>
      <dgm:spPr/>
      <dgm:t>
        <a:bodyPr/>
        <a:lstStyle/>
        <a:p>
          <a:r>
            <a:rPr lang="en-US" dirty="0"/>
            <a:t>Release to Production</a:t>
          </a:r>
        </a:p>
      </dgm:t>
    </dgm:pt>
    <dgm:pt modelId="{91FD3B1A-4C75-41EF-8DAE-40B3D5E2DE03}" type="parTrans" cxnId="{15DDBAC3-FC1F-4BEC-9C91-EFEFDDBA9EC0}">
      <dgm:prSet/>
      <dgm:spPr/>
      <dgm:t>
        <a:bodyPr/>
        <a:lstStyle/>
        <a:p>
          <a:endParaRPr lang="en-US"/>
        </a:p>
      </dgm:t>
    </dgm:pt>
    <dgm:pt modelId="{6BAAE227-8755-4D35-B945-07629618C131}" type="sibTrans" cxnId="{15DDBAC3-FC1F-4BEC-9C91-EFEFDDBA9EC0}">
      <dgm:prSet/>
      <dgm:spPr/>
      <dgm:t>
        <a:bodyPr/>
        <a:lstStyle/>
        <a:p>
          <a:endParaRPr lang="en-US"/>
        </a:p>
      </dgm:t>
    </dgm:pt>
    <dgm:pt modelId="{93DF827C-9506-413A-9407-79F75378DA9D}">
      <dgm:prSet/>
      <dgm:spPr/>
      <dgm:t>
        <a:bodyPr/>
        <a:lstStyle/>
        <a:p>
          <a:r>
            <a:rPr lang="en-US" dirty="0"/>
            <a:t>Retrospective</a:t>
          </a:r>
        </a:p>
      </dgm:t>
    </dgm:pt>
    <dgm:pt modelId="{73A79619-B0EC-46A8-930C-1121F17F7F4D}" type="parTrans" cxnId="{A38EB8DE-921D-4E61-8535-412FB629C630}">
      <dgm:prSet/>
      <dgm:spPr/>
      <dgm:t>
        <a:bodyPr/>
        <a:lstStyle/>
        <a:p>
          <a:endParaRPr lang="en-US"/>
        </a:p>
      </dgm:t>
    </dgm:pt>
    <dgm:pt modelId="{5917D8FF-B523-436F-9CE7-6DF564EC1C93}" type="sibTrans" cxnId="{A38EB8DE-921D-4E61-8535-412FB629C630}">
      <dgm:prSet/>
      <dgm:spPr/>
      <dgm:t>
        <a:bodyPr/>
        <a:lstStyle/>
        <a:p>
          <a:endParaRPr lang="en-US"/>
        </a:p>
      </dgm:t>
    </dgm:pt>
    <dgm:pt modelId="{EAD928AD-4822-4B40-B132-811AEC340326}">
      <dgm:prSet/>
      <dgm:spPr/>
      <dgm:t>
        <a:bodyPr/>
        <a:lstStyle/>
        <a:p>
          <a:r>
            <a:rPr lang="en-US" dirty="0"/>
            <a:t>Update architecture and processes</a:t>
          </a:r>
        </a:p>
      </dgm:t>
    </dgm:pt>
    <dgm:pt modelId="{1DBEEF4F-DB29-45DD-8DC3-F03BA02A127E}" type="parTrans" cxnId="{9236DCE4-DC2E-4A72-9E7F-4EA274CB312E}">
      <dgm:prSet/>
      <dgm:spPr/>
      <dgm:t>
        <a:bodyPr/>
        <a:lstStyle/>
        <a:p>
          <a:endParaRPr lang="en-US"/>
        </a:p>
      </dgm:t>
    </dgm:pt>
    <dgm:pt modelId="{C046F880-67B4-411D-9DFE-A4F92676ED57}" type="sibTrans" cxnId="{9236DCE4-DC2E-4A72-9E7F-4EA274CB312E}">
      <dgm:prSet/>
      <dgm:spPr/>
      <dgm:t>
        <a:bodyPr/>
        <a:lstStyle/>
        <a:p>
          <a:endParaRPr lang="en-US"/>
        </a:p>
      </dgm:t>
    </dgm:pt>
    <dgm:pt modelId="{0B693BD3-A1F2-42C8-A66A-A0EA97B2696E}" type="pres">
      <dgm:prSet presAssocID="{314B1236-245B-4176-8F01-983BD89125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5F6A25-3043-47C9-A21B-8CFE56CE418A}" type="pres">
      <dgm:prSet presAssocID="{314B1236-245B-4176-8F01-983BD8912566}" presName="cycle" presStyleCnt="0"/>
      <dgm:spPr/>
    </dgm:pt>
    <dgm:pt modelId="{D450C7D5-3F50-4252-A7B8-44BC0413567B}" type="pres">
      <dgm:prSet presAssocID="{BE508D45-386A-4BB1-89A9-415A6EB4D938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AB2BA-18D9-4F1E-AF63-C4DA04C39379}" type="pres">
      <dgm:prSet presAssocID="{E7A73299-78B3-4C0F-A36E-263410AD6659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F0C44934-44EB-4830-B5F2-592B9C59059D}" type="pres">
      <dgm:prSet presAssocID="{434B3727-EB3B-46E0-8DEA-14C3F67C5CEC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8702A-110F-41C7-8762-A7A058406568}" type="pres">
      <dgm:prSet presAssocID="{CF3D31EB-ADCF-4C2A-A72D-A7FE6CC39E42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B67B5-94C2-4207-A560-AB90235A3F57}" type="pres">
      <dgm:prSet presAssocID="{DA604C58-8F98-4FEC-9371-6BFED3A0E869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94A5A-EEAA-427E-AD96-CA5F0FE6E41F}" type="pres">
      <dgm:prSet presAssocID="{93DF827C-9506-413A-9407-79F75378DA9D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6BF44-DEB1-429F-A17B-3C917F89058F}" type="pres">
      <dgm:prSet presAssocID="{EAD928AD-4822-4B40-B132-811AEC340326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9AB4CE-878D-4872-A199-8D7F8C7812E1}" type="presOf" srcId="{434B3727-EB3B-46E0-8DEA-14C3F67C5CEC}" destId="{F0C44934-44EB-4830-B5F2-592B9C59059D}" srcOrd="0" destOrd="0" presId="urn:microsoft.com/office/officeart/2005/8/layout/cycle3"/>
    <dgm:cxn modelId="{6D382B06-E48A-4538-BB61-CDC0A698E940}" type="presOf" srcId="{93DF827C-9506-413A-9407-79F75378DA9D}" destId="{8BC94A5A-EEAA-427E-AD96-CA5F0FE6E41F}" srcOrd="0" destOrd="0" presId="urn:microsoft.com/office/officeart/2005/8/layout/cycle3"/>
    <dgm:cxn modelId="{34F8834C-0D4B-44D3-877E-E3DFF2D569B3}" srcId="{314B1236-245B-4176-8F01-983BD8912566}" destId="{434B3727-EB3B-46E0-8DEA-14C3F67C5CEC}" srcOrd="1" destOrd="0" parTransId="{4DFB5DC6-23E7-45D1-843D-704F4134C8F7}" sibTransId="{59AAF7A1-4194-4BFA-98D0-9438535B95D5}"/>
    <dgm:cxn modelId="{6991EC33-F031-497A-ABC9-F449F0DD8857}" type="presOf" srcId="{CF3D31EB-ADCF-4C2A-A72D-A7FE6CC39E42}" destId="{AC08702A-110F-41C7-8762-A7A058406568}" srcOrd="0" destOrd="0" presId="urn:microsoft.com/office/officeart/2005/8/layout/cycle3"/>
    <dgm:cxn modelId="{8EB7C47B-0B12-414E-B044-C165B6EC0BFB}" srcId="{314B1236-245B-4176-8F01-983BD8912566}" destId="{CF3D31EB-ADCF-4C2A-A72D-A7FE6CC39E42}" srcOrd="2" destOrd="0" parTransId="{7BF12D36-C286-4E99-8972-A17BA8679BB4}" sibTransId="{3C03CF66-1450-49CC-ABFB-8CE8BEB586E3}"/>
    <dgm:cxn modelId="{A3E80366-AC03-481D-922F-02111254BB60}" type="presOf" srcId="{E7A73299-78B3-4C0F-A36E-263410AD6659}" destId="{62AAB2BA-18D9-4F1E-AF63-C4DA04C39379}" srcOrd="0" destOrd="0" presId="urn:microsoft.com/office/officeart/2005/8/layout/cycle3"/>
    <dgm:cxn modelId="{A38EB8DE-921D-4E61-8535-412FB629C630}" srcId="{314B1236-245B-4176-8F01-983BD8912566}" destId="{93DF827C-9506-413A-9407-79F75378DA9D}" srcOrd="4" destOrd="0" parTransId="{73A79619-B0EC-46A8-930C-1121F17F7F4D}" sibTransId="{5917D8FF-B523-436F-9CE7-6DF564EC1C93}"/>
    <dgm:cxn modelId="{15DDBAC3-FC1F-4BEC-9C91-EFEFDDBA9EC0}" srcId="{314B1236-245B-4176-8F01-983BD8912566}" destId="{DA604C58-8F98-4FEC-9371-6BFED3A0E869}" srcOrd="3" destOrd="0" parTransId="{91FD3B1A-4C75-41EF-8DAE-40B3D5E2DE03}" sibTransId="{6BAAE227-8755-4D35-B945-07629618C131}"/>
    <dgm:cxn modelId="{EF31A28B-DBE4-45AF-B81B-9F5F613B5CF3}" type="presOf" srcId="{BE508D45-386A-4BB1-89A9-415A6EB4D938}" destId="{D450C7D5-3F50-4252-A7B8-44BC0413567B}" srcOrd="0" destOrd="0" presId="urn:microsoft.com/office/officeart/2005/8/layout/cycle3"/>
    <dgm:cxn modelId="{A382C183-829C-4735-8AAC-D1E5F1BA6382}" type="presOf" srcId="{EAD928AD-4822-4B40-B132-811AEC340326}" destId="{3B56BF44-DEB1-429F-A17B-3C917F89058F}" srcOrd="0" destOrd="0" presId="urn:microsoft.com/office/officeart/2005/8/layout/cycle3"/>
    <dgm:cxn modelId="{77177F78-0DD0-4B06-8DBC-563E01D44B77}" srcId="{314B1236-245B-4176-8F01-983BD8912566}" destId="{BE508D45-386A-4BB1-89A9-415A6EB4D938}" srcOrd="0" destOrd="0" parTransId="{47AFAA6E-8943-4B2C-8311-8B2465A6121C}" sibTransId="{E7A73299-78B3-4C0F-A36E-263410AD6659}"/>
    <dgm:cxn modelId="{143A2049-9E30-4702-BEEA-93F18E97A2EA}" type="presOf" srcId="{DA604C58-8F98-4FEC-9371-6BFED3A0E869}" destId="{BFAB67B5-94C2-4207-A560-AB90235A3F57}" srcOrd="0" destOrd="0" presId="urn:microsoft.com/office/officeart/2005/8/layout/cycle3"/>
    <dgm:cxn modelId="{9236DCE4-DC2E-4A72-9E7F-4EA274CB312E}" srcId="{314B1236-245B-4176-8F01-983BD8912566}" destId="{EAD928AD-4822-4B40-B132-811AEC340326}" srcOrd="5" destOrd="0" parTransId="{1DBEEF4F-DB29-45DD-8DC3-F03BA02A127E}" sibTransId="{C046F880-67B4-411D-9DFE-A4F92676ED57}"/>
    <dgm:cxn modelId="{1AD36C09-E4CF-42AB-9C36-66F6531EA2D1}" type="presOf" srcId="{314B1236-245B-4176-8F01-983BD8912566}" destId="{0B693BD3-A1F2-42C8-A66A-A0EA97B2696E}" srcOrd="0" destOrd="0" presId="urn:microsoft.com/office/officeart/2005/8/layout/cycle3"/>
    <dgm:cxn modelId="{3FD27029-0ED7-46DF-97F5-EFA354F4935E}" type="presParOf" srcId="{0B693BD3-A1F2-42C8-A66A-A0EA97B2696E}" destId="{415F6A25-3043-47C9-A21B-8CFE56CE418A}" srcOrd="0" destOrd="0" presId="urn:microsoft.com/office/officeart/2005/8/layout/cycle3"/>
    <dgm:cxn modelId="{113BD7C4-2702-4425-A7B8-7651C03F8E18}" type="presParOf" srcId="{415F6A25-3043-47C9-A21B-8CFE56CE418A}" destId="{D450C7D5-3F50-4252-A7B8-44BC0413567B}" srcOrd="0" destOrd="0" presId="urn:microsoft.com/office/officeart/2005/8/layout/cycle3"/>
    <dgm:cxn modelId="{0DB6574E-828F-4435-822F-53642EB81B7F}" type="presParOf" srcId="{415F6A25-3043-47C9-A21B-8CFE56CE418A}" destId="{62AAB2BA-18D9-4F1E-AF63-C4DA04C39379}" srcOrd="1" destOrd="0" presId="urn:microsoft.com/office/officeart/2005/8/layout/cycle3"/>
    <dgm:cxn modelId="{1E90E258-0C25-4756-A446-AA52F701241E}" type="presParOf" srcId="{415F6A25-3043-47C9-A21B-8CFE56CE418A}" destId="{F0C44934-44EB-4830-B5F2-592B9C59059D}" srcOrd="2" destOrd="0" presId="urn:microsoft.com/office/officeart/2005/8/layout/cycle3"/>
    <dgm:cxn modelId="{3EDED45A-73BB-4406-BB2C-2379147199FD}" type="presParOf" srcId="{415F6A25-3043-47C9-A21B-8CFE56CE418A}" destId="{AC08702A-110F-41C7-8762-A7A058406568}" srcOrd="3" destOrd="0" presId="urn:microsoft.com/office/officeart/2005/8/layout/cycle3"/>
    <dgm:cxn modelId="{0C23B814-487F-4FF2-96A3-2EB27A757DB0}" type="presParOf" srcId="{415F6A25-3043-47C9-A21B-8CFE56CE418A}" destId="{BFAB67B5-94C2-4207-A560-AB90235A3F57}" srcOrd="4" destOrd="0" presId="urn:microsoft.com/office/officeart/2005/8/layout/cycle3"/>
    <dgm:cxn modelId="{AB57E2C0-17E7-4C35-B0A5-F0932C1611A8}" type="presParOf" srcId="{415F6A25-3043-47C9-A21B-8CFE56CE418A}" destId="{8BC94A5A-EEAA-427E-AD96-CA5F0FE6E41F}" srcOrd="5" destOrd="0" presId="urn:microsoft.com/office/officeart/2005/8/layout/cycle3"/>
    <dgm:cxn modelId="{36589775-45B0-4B13-B5ED-EF3E74A1E803}" type="presParOf" srcId="{415F6A25-3043-47C9-A21B-8CFE56CE418A}" destId="{3B56BF44-DEB1-429F-A17B-3C917F89058F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8A55A9-9974-446A-BDF6-0DE2C0B70578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DD7A5F7-430F-4287-9A19-00081D615494}">
      <dgm:prSet phldrT="[Text]"/>
      <dgm:spPr/>
      <dgm:t>
        <a:bodyPr/>
        <a:lstStyle/>
        <a:p>
          <a:r>
            <a:rPr lang="en-US" dirty="0" smtClean="0"/>
            <a:t>Prioritize and Define</a:t>
          </a:r>
          <a:endParaRPr lang="en-US" dirty="0"/>
        </a:p>
      </dgm:t>
    </dgm:pt>
    <dgm:pt modelId="{27DCD82E-EADE-4117-BB90-CFFED60C553F}" type="parTrans" cxnId="{1B8CAF5C-FA42-4D86-AAC0-3204CDFEE0BF}">
      <dgm:prSet/>
      <dgm:spPr/>
      <dgm:t>
        <a:bodyPr/>
        <a:lstStyle/>
        <a:p>
          <a:endParaRPr lang="en-US"/>
        </a:p>
      </dgm:t>
    </dgm:pt>
    <dgm:pt modelId="{DD2B4BB6-B27F-4AF9-B9B3-1FA2DBA6CFFD}" type="sibTrans" cxnId="{1B8CAF5C-FA42-4D86-AAC0-3204CDFEE0BF}">
      <dgm:prSet/>
      <dgm:spPr/>
      <dgm:t>
        <a:bodyPr/>
        <a:lstStyle/>
        <a:p>
          <a:endParaRPr lang="en-US"/>
        </a:p>
      </dgm:t>
    </dgm:pt>
    <dgm:pt modelId="{2B7FFBEE-56B1-4ADE-937E-F0C1B6110CD3}">
      <dgm:prSet phldrT="[Text]" custT="1"/>
      <dgm:spPr/>
      <dgm:t>
        <a:bodyPr/>
        <a:lstStyle/>
        <a:p>
          <a:r>
            <a:rPr lang="en-US" sz="1400" dirty="0" smtClean="0"/>
            <a:t>Pick top 1-2 stories</a:t>
          </a:r>
          <a:endParaRPr lang="en-US" sz="1400" dirty="0"/>
        </a:p>
      </dgm:t>
    </dgm:pt>
    <dgm:pt modelId="{CF30D449-FA33-4029-9A04-F6AB2E719804}" type="parTrans" cxnId="{EB4350C8-6A6E-433A-AA89-232417E49C23}">
      <dgm:prSet/>
      <dgm:spPr/>
      <dgm:t>
        <a:bodyPr/>
        <a:lstStyle/>
        <a:p>
          <a:endParaRPr lang="en-US"/>
        </a:p>
      </dgm:t>
    </dgm:pt>
    <dgm:pt modelId="{645B60F1-48F1-4D42-8E6B-11178339FEDF}" type="sibTrans" cxnId="{EB4350C8-6A6E-433A-AA89-232417E49C23}">
      <dgm:prSet/>
      <dgm:spPr/>
      <dgm:t>
        <a:bodyPr/>
        <a:lstStyle/>
        <a:p>
          <a:endParaRPr lang="en-US"/>
        </a:p>
      </dgm:t>
    </dgm:pt>
    <dgm:pt modelId="{B4A4E37D-85EC-4BF9-AB4E-C4BC953806B3}">
      <dgm:prSet phldrT="[Text]" custT="1"/>
      <dgm:spPr/>
      <dgm:t>
        <a:bodyPr/>
        <a:lstStyle/>
        <a:p>
          <a:r>
            <a:rPr lang="en-US" sz="1400" dirty="0" smtClean="0"/>
            <a:t>Feature files</a:t>
          </a:r>
          <a:endParaRPr lang="en-US" sz="1400" dirty="0"/>
        </a:p>
      </dgm:t>
    </dgm:pt>
    <dgm:pt modelId="{F7FD33FD-7704-4EAE-A5BD-B334859EEFAC}" type="parTrans" cxnId="{F48DC14B-0547-4770-B6FA-6AD0059003AE}">
      <dgm:prSet/>
      <dgm:spPr/>
      <dgm:t>
        <a:bodyPr/>
        <a:lstStyle/>
        <a:p>
          <a:endParaRPr lang="en-US"/>
        </a:p>
      </dgm:t>
    </dgm:pt>
    <dgm:pt modelId="{E09BFEE4-52B5-4434-8920-96C8758D84E5}" type="sibTrans" cxnId="{F48DC14B-0547-4770-B6FA-6AD0059003AE}">
      <dgm:prSet/>
      <dgm:spPr/>
      <dgm:t>
        <a:bodyPr/>
        <a:lstStyle/>
        <a:p>
          <a:endParaRPr lang="en-US"/>
        </a:p>
      </dgm:t>
    </dgm:pt>
    <dgm:pt modelId="{7E72CD4E-7096-4226-9229-978A89BFE913}">
      <dgm:prSet phldrT="[Text]"/>
      <dgm:spPr/>
      <dgm:t>
        <a:bodyPr/>
        <a:lstStyle/>
        <a:p>
          <a:r>
            <a:rPr lang="en-US" dirty="0" smtClean="0"/>
            <a:t>Build and Iterate</a:t>
          </a:r>
          <a:endParaRPr lang="en-US" dirty="0"/>
        </a:p>
      </dgm:t>
    </dgm:pt>
    <dgm:pt modelId="{E6CA81F8-67B1-4712-9B0F-E1FB6A942982}" type="parTrans" cxnId="{1B248CA1-A61B-4A18-BA3E-E70CCC4F2357}">
      <dgm:prSet/>
      <dgm:spPr/>
      <dgm:t>
        <a:bodyPr/>
        <a:lstStyle/>
        <a:p>
          <a:endParaRPr lang="en-US"/>
        </a:p>
      </dgm:t>
    </dgm:pt>
    <dgm:pt modelId="{AAE50F5C-16BE-470A-8327-B3134945CFFD}" type="sibTrans" cxnId="{1B248CA1-A61B-4A18-BA3E-E70CCC4F2357}">
      <dgm:prSet/>
      <dgm:spPr/>
      <dgm:t>
        <a:bodyPr/>
        <a:lstStyle/>
        <a:p>
          <a:endParaRPr lang="en-US"/>
        </a:p>
      </dgm:t>
    </dgm:pt>
    <dgm:pt modelId="{167C3A03-D2EA-4AEE-B754-8587E3736187}">
      <dgm:prSet phldrT="[Text]" custT="1"/>
      <dgm:spPr/>
      <dgm:t>
        <a:bodyPr/>
        <a:lstStyle/>
        <a:p>
          <a:r>
            <a:rPr lang="en-US" sz="1400" dirty="0" smtClean="0"/>
            <a:t>Technical subtasks</a:t>
          </a:r>
          <a:endParaRPr lang="en-US" sz="1400" dirty="0"/>
        </a:p>
      </dgm:t>
    </dgm:pt>
    <dgm:pt modelId="{B601BF20-9923-4E02-B303-469A21B925EE}" type="parTrans" cxnId="{193CF691-0C1D-4A60-969B-38D32B1D12FC}">
      <dgm:prSet/>
      <dgm:spPr/>
      <dgm:t>
        <a:bodyPr/>
        <a:lstStyle/>
        <a:p>
          <a:endParaRPr lang="en-US"/>
        </a:p>
      </dgm:t>
    </dgm:pt>
    <dgm:pt modelId="{3254B44F-42BF-4BC7-BE66-3A77AA91358E}" type="sibTrans" cxnId="{193CF691-0C1D-4A60-969B-38D32B1D12FC}">
      <dgm:prSet/>
      <dgm:spPr/>
      <dgm:t>
        <a:bodyPr/>
        <a:lstStyle/>
        <a:p>
          <a:endParaRPr lang="en-US"/>
        </a:p>
      </dgm:t>
    </dgm:pt>
    <dgm:pt modelId="{E761AC0F-335E-4DDE-ACB5-E3FC01079AB5}">
      <dgm:prSet phldrT="[Text]"/>
      <dgm:spPr/>
      <dgm:t>
        <a:bodyPr/>
        <a:lstStyle/>
        <a:p>
          <a:r>
            <a:rPr lang="en-US" dirty="0" smtClean="0"/>
            <a:t>Test and Deploy</a:t>
          </a:r>
          <a:endParaRPr lang="en-US" dirty="0"/>
        </a:p>
      </dgm:t>
    </dgm:pt>
    <dgm:pt modelId="{C0387F8C-F205-49C7-84C3-CF75B7C1871F}" type="parTrans" cxnId="{EE606159-19E5-49CB-AE57-6D71B9DD14A8}">
      <dgm:prSet/>
      <dgm:spPr/>
      <dgm:t>
        <a:bodyPr/>
        <a:lstStyle/>
        <a:p>
          <a:endParaRPr lang="en-US"/>
        </a:p>
      </dgm:t>
    </dgm:pt>
    <dgm:pt modelId="{E2110089-2D5A-4DF1-90DF-A0D3A7263B10}" type="sibTrans" cxnId="{EE606159-19E5-49CB-AE57-6D71B9DD14A8}">
      <dgm:prSet/>
      <dgm:spPr/>
      <dgm:t>
        <a:bodyPr/>
        <a:lstStyle/>
        <a:p>
          <a:endParaRPr lang="en-US"/>
        </a:p>
      </dgm:t>
    </dgm:pt>
    <dgm:pt modelId="{CEE5243B-438C-4364-A186-9FB0F5583360}">
      <dgm:prSet phldrT="[Text]" custT="1"/>
      <dgm:spPr/>
      <dgm:t>
        <a:bodyPr/>
        <a:lstStyle/>
        <a:p>
          <a:r>
            <a:rPr lang="en-US" sz="1400" dirty="0" smtClean="0"/>
            <a:t>E2E Tests</a:t>
          </a:r>
          <a:endParaRPr lang="en-US" sz="1400" dirty="0"/>
        </a:p>
      </dgm:t>
    </dgm:pt>
    <dgm:pt modelId="{41B34658-068E-4B53-8F46-91D0E8C93546}" type="parTrans" cxnId="{97E2D36B-9319-48E7-993E-2F4CFB9B9E18}">
      <dgm:prSet/>
      <dgm:spPr/>
      <dgm:t>
        <a:bodyPr/>
        <a:lstStyle/>
        <a:p>
          <a:endParaRPr lang="en-US"/>
        </a:p>
      </dgm:t>
    </dgm:pt>
    <dgm:pt modelId="{421B3BF3-8D58-4AB8-9BA1-85FB3F778EA1}" type="sibTrans" cxnId="{97E2D36B-9319-48E7-993E-2F4CFB9B9E18}">
      <dgm:prSet/>
      <dgm:spPr/>
      <dgm:t>
        <a:bodyPr/>
        <a:lstStyle/>
        <a:p>
          <a:endParaRPr lang="en-US"/>
        </a:p>
      </dgm:t>
    </dgm:pt>
    <dgm:pt modelId="{D872C3A2-B68F-49F0-AD99-17C8FC922315}">
      <dgm:prSet phldrT="[Text]" custT="1"/>
      <dgm:spPr/>
      <dgm:t>
        <a:bodyPr/>
        <a:lstStyle/>
        <a:p>
          <a:r>
            <a:rPr lang="en-US" sz="1400" dirty="0" smtClean="0"/>
            <a:t>Able to launch?</a:t>
          </a:r>
          <a:endParaRPr lang="en-US" sz="1400" dirty="0"/>
        </a:p>
      </dgm:t>
    </dgm:pt>
    <dgm:pt modelId="{264FE5AF-69A8-430A-870A-3A80CE8BBC25}" type="parTrans" cxnId="{2694E172-BE9B-4F06-A804-1F0BC4C8DBE4}">
      <dgm:prSet/>
      <dgm:spPr/>
      <dgm:t>
        <a:bodyPr/>
        <a:lstStyle/>
        <a:p>
          <a:endParaRPr lang="en-US"/>
        </a:p>
      </dgm:t>
    </dgm:pt>
    <dgm:pt modelId="{9CBAFD87-1D9A-4382-9C39-934B19F5B904}" type="sibTrans" cxnId="{2694E172-BE9B-4F06-A804-1F0BC4C8DBE4}">
      <dgm:prSet/>
      <dgm:spPr/>
      <dgm:t>
        <a:bodyPr/>
        <a:lstStyle/>
        <a:p>
          <a:endParaRPr lang="en-US"/>
        </a:p>
      </dgm:t>
    </dgm:pt>
    <dgm:pt modelId="{AE82DF52-61AA-46BA-995E-EDE15C139E36}">
      <dgm:prSet phldrT="[Text]"/>
      <dgm:spPr/>
      <dgm:t>
        <a:bodyPr/>
        <a:lstStyle/>
        <a:p>
          <a:r>
            <a:rPr lang="en-US" dirty="0" smtClean="0"/>
            <a:t>Create backlog</a:t>
          </a:r>
          <a:endParaRPr lang="en-US" dirty="0"/>
        </a:p>
      </dgm:t>
    </dgm:pt>
    <dgm:pt modelId="{4BB45270-05FC-4BAE-93B2-B0A5DA8CE4BF}" type="parTrans" cxnId="{43B2C6A3-E403-4098-B0CE-DF360CCC2B66}">
      <dgm:prSet/>
      <dgm:spPr/>
      <dgm:t>
        <a:bodyPr/>
        <a:lstStyle/>
        <a:p>
          <a:endParaRPr lang="en-US"/>
        </a:p>
      </dgm:t>
    </dgm:pt>
    <dgm:pt modelId="{4AAD4423-CC9B-4543-8E8D-9FA7189F418D}" type="sibTrans" cxnId="{43B2C6A3-E403-4098-B0CE-DF360CCC2B66}">
      <dgm:prSet/>
      <dgm:spPr/>
      <dgm:t>
        <a:bodyPr/>
        <a:lstStyle/>
        <a:p>
          <a:endParaRPr lang="en-US"/>
        </a:p>
      </dgm:t>
    </dgm:pt>
    <dgm:pt modelId="{8890719F-AAEA-4700-AE96-7B1ACAC8F773}">
      <dgm:prSet phldrT="[Text]" custT="1"/>
      <dgm:spPr/>
      <dgm:t>
        <a:bodyPr/>
        <a:lstStyle/>
        <a:p>
          <a:r>
            <a:rPr lang="en-US" sz="1400" dirty="0" smtClean="0"/>
            <a:t>Create VERY high level story list</a:t>
          </a:r>
          <a:endParaRPr lang="en-US" sz="1400" dirty="0"/>
        </a:p>
      </dgm:t>
    </dgm:pt>
    <dgm:pt modelId="{9EBBDB24-BD4D-433B-B701-427CE1859BD7}" type="parTrans" cxnId="{AB79F876-B9E9-4667-8FF2-152676210112}">
      <dgm:prSet/>
      <dgm:spPr/>
      <dgm:t>
        <a:bodyPr/>
        <a:lstStyle/>
        <a:p>
          <a:endParaRPr lang="en-US"/>
        </a:p>
      </dgm:t>
    </dgm:pt>
    <dgm:pt modelId="{8D9683A1-E4D3-473E-8D84-AB1922AC6B1B}" type="sibTrans" cxnId="{AB79F876-B9E9-4667-8FF2-152676210112}">
      <dgm:prSet/>
      <dgm:spPr/>
      <dgm:t>
        <a:bodyPr/>
        <a:lstStyle/>
        <a:p>
          <a:endParaRPr lang="en-US"/>
        </a:p>
      </dgm:t>
    </dgm:pt>
    <dgm:pt modelId="{0F262702-BD09-4E62-AD39-4543A9D6BCB0}">
      <dgm:prSet phldrT="[Text]" custT="1"/>
      <dgm:spPr/>
      <dgm:t>
        <a:bodyPr/>
        <a:lstStyle/>
        <a:p>
          <a:r>
            <a:rPr lang="en-US" sz="1400" dirty="0" smtClean="0"/>
            <a:t>Screens</a:t>
          </a:r>
          <a:endParaRPr lang="en-US" sz="1400" dirty="0"/>
        </a:p>
      </dgm:t>
    </dgm:pt>
    <dgm:pt modelId="{9A1CEE94-2D83-417F-94CA-8811F8F20535}" type="parTrans" cxnId="{7C9BFD04-434E-4204-B479-331835AB5AC9}">
      <dgm:prSet/>
      <dgm:spPr/>
      <dgm:t>
        <a:bodyPr/>
        <a:lstStyle/>
        <a:p>
          <a:endParaRPr lang="en-US"/>
        </a:p>
      </dgm:t>
    </dgm:pt>
    <dgm:pt modelId="{87B91427-F46A-40F7-BA84-480F508083EE}" type="sibTrans" cxnId="{7C9BFD04-434E-4204-B479-331835AB5AC9}">
      <dgm:prSet/>
      <dgm:spPr/>
      <dgm:t>
        <a:bodyPr/>
        <a:lstStyle/>
        <a:p>
          <a:endParaRPr lang="en-US"/>
        </a:p>
      </dgm:t>
    </dgm:pt>
    <dgm:pt modelId="{C6B0A134-BC26-49CD-AB46-C997376C5074}">
      <dgm:prSet phldrT="[Text]"/>
      <dgm:spPr/>
      <dgm:t>
        <a:bodyPr/>
        <a:lstStyle/>
        <a:p>
          <a:endParaRPr lang="en-US" sz="1600" dirty="0"/>
        </a:p>
      </dgm:t>
    </dgm:pt>
    <dgm:pt modelId="{6AC96231-4E8C-4B9E-87A3-95E48902ED9B}" type="parTrans" cxnId="{9BD25B72-E65C-4938-8F16-93E9B62E75E1}">
      <dgm:prSet/>
      <dgm:spPr/>
      <dgm:t>
        <a:bodyPr/>
        <a:lstStyle/>
        <a:p>
          <a:endParaRPr lang="en-US"/>
        </a:p>
      </dgm:t>
    </dgm:pt>
    <dgm:pt modelId="{6DFA829B-9248-401F-8869-CAB095EF9A47}" type="sibTrans" cxnId="{9BD25B72-E65C-4938-8F16-93E9B62E75E1}">
      <dgm:prSet/>
      <dgm:spPr/>
      <dgm:t>
        <a:bodyPr/>
        <a:lstStyle/>
        <a:p>
          <a:endParaRPr lang="en-US"/>
        </a:p>
      </dgm:t>
    </dgm:pt>
    <dgm:pt modelId="{6FDCB01A-89B6-4D9B-815C-84F0070240C7}">
      <dgm:prSet phldrT="[Text]" custT="1"/>
      <dgm:spPr/>
      <dgm:t>
        <a:bodyPr/>
        <a:lstStyle/>
        <a:p>
          <a:r>
            <a:rPr lang="en-US" sz="1400" dirty="0" smtClean="0"/>
            <a:t>MVP?</a:t>
          </a:r>
          <a:endParaRPr lang="en-US" sz="1400" dirty="0"/>
        </a:p>
      </dgm:t>
    </dgm:pt>
    <dgm:pt modelId="{2ABAEB83-A235-43E0-9950-FF8B7F83091A}" type="parTrans" cxnId="{3FBDE78A-9AD6-479A-8F52-C89CEF6CD900}">
      <dgm:prSet/>
      <dgm:spPr/>
      <dgm:t>
        <a:bodyPr/>
        <a:lstStyle/>
        <a:p>
          <a:endParaRPr lang="en-US"/>
        </a:p>
      </dgm:t>
    </dgm:pt>
    <dgm:pt modelId="{D59C084A-CAAA-4BC9-8A59-925E87361915}" type="sibTrans" cxnId="{3FBDE78A-9AD6-479A-8F52-C89CEF6CD900}">
      <dgm:prSet/>
      <dgm:spPr/>
      <dgm:t>
        <a:bodyPr/>
        <a:lstStyle/>
        <a:p>
          <a:endParaRPr lang="en-US"/>
        </a:p>
      </dgm:t>
    </dgm:pt>
    <dgm:pt modelId="{D47E4ABD-AFDF-4AA4-A72A-12A119E0B7B0}">
      <dgm:prSet phldrT="[Text]" custT="1"/>
      <dgm:spPr/>
      <dgm:t>
        <a:bodyPr/>
        <a:lstStyle/>
        <a:p>
          <a:r>
            <a:rPr lang="en-US" sz="1400" dirty="0" smtClean="0"/>
            <a:t>Unit tests</a:t>
          </a:r>
          <a:endParaRPr lang="en-US" sz="1400" dirty="0"/>
        </a:p>
      </dgm:t>
    </dgm:pt>
    <dgm:pt modelId="{FB0067CA-2B0D-4CAB-B2C7-8BC9F9090852}" type="parTrans" cxnId="{96C45C59-1E8B-4527-AB2D-4964894E4CAD}">
      <dgm:prSet/>
      <dgm:spPr/>
      <dgm:t>
        <a:bodyPr/>
        <a:lstStyle/>
        <a:p>
          <a:endParaRPr lang="en-US"/>
        </a:p>
      </dgm:t>
    </dgm:pt>
    <dgm:pt modelId="{19B555C1-1FF9-4281-9DE1-11049C5E1063}" type="sibTrans" cxnId="{96C45C59-1E8B-4527-AB2D-4964894E4CAD}">
      <dgm:prSet/>
      <dgm:spPr/>
      <dgm:t>
        <a:bodyPr/>
        <a:lstStyle/>
        <a:p>
          <a:endParaRPr lang="en-US"/>
        </a:p>
      </dgm:t>
    </dgm:pt>
    <dgm:pt modelId="{012478A0-7AE3-4E2C-AD11-F0F9FBFDA8D3}">
      <dgm:prSet phldrT="[Text]" custT="1"/>
      <dgm:spPr/>
      <dgm:t>
        <a:bodyPr/>
        <a:lstStyle/>
        <a:p>
          <a:r>
            <a:rPr lang="en-US" sz="1400" dirty="0" smtClean="0"/>
            <a:t>Playbook</a:t>
          </a:r>
          <a:endParaRPr lang="en-US" sz="1400" dirty="0"/>
        </a:p>
      </dgm:t>
    </dgm:pt>
    <dgm:pt modelId="{6E5B40FB-E7AF-4A94-B6AE-4B679B5DDFD9}" type="parTrans" cxnId="{B41BA7D8-2547-423A-A3D8-A3EDEBC94821}">
      <dgm:prSet/>
      <dgm:spPr/>
      <dgm:t>
        <a:bodyPr/>
        <a:lstStyle/>
        <a:p>
          <a:endParaRPr lang="en-US"/>
        </a:p>
      </dgm:t>
    </dgm:pt>
    <dgm:pt modelId="{09F5E594-2D35-4985-894D-B06AD9E13967}" type="sibTrans" cxnId="{B41BA7D8-2547-423A-A3D8-A3EDEBC94821}">
      <dgm:prSet/>
      <dgm:spPr/>
      <dgm:t>
        <a:bodyPr/>
        <a:lstStyle/>
        <a:p>
          <a:endParaRPr lang="en-US"/>
        </a:p>
      </dgm:t>
    </dgm:pt>
    <dgm:pt modelId="{DD426975-8F03-4BC8-A7EF-17080C4E1FB3}">
      <dgm:prSet phldrT="[Text]" custT="1"/>
      <dgm:spPr/>
      <dgm:t>
        <a:bodyPr/>
        <a:lstStyle/>
        <a:p>
          <a:r>
            <a:rPr lang="en-US" sz="1400" dirty="0" smtClean="0"/>
            <a:t>Daily Standup</a:t>
          </a:r>
          <a:endParaRPr lang="en-US" sz="1400" dirty="0"/>
        </a:p>
      </dgm:t>
    </dgm:pt>
    <dgm:pt modelId="{FA9A6070-17B5-4CC6-B7EE-F31AF60AE8DE}" type="parTrans" cxnId="{B7CC6EEA-E538-47CE-9BDF-02F15E8012D6}">
      <dgm:prSet/>
      <dgm:spPr/>
      <dgm:t>
        <a:bodyPr/>
        <a:lstStyle/>
        <a:p>
          <a:endParaRPr lang="en-US"/>
        </a:p>
      </dgm:t>
    </dgm:pt>
    <dgm:pt modelId="{1D60F8BB-AE95-43B6-B986-876B16B73F7E}" type="sibTrans" cxnId="{B7CC6EEA-E538-47CE-9BDF-02F15E8012D6}">
      <dgm:prSet/>
      <dgm:spPr/>
      <dgm:t>
        <a:bodyPr/>
        <a:lstStyle/>
        <a:p>
          <a:endParaRPr lang="en-US"/>
        </a:p>
      </dgm:t>
    </dgm:pt>
    <dgm:pt modelId="{5FB3D9FD-B5FB-4C2A-9737-5E17070818D2}" type="pres">
      <dgm:prSet presAssocID="{F48A55A9-9974-446A-BDF6-0DE2C0B7057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80F4F2-6805-494F-B911-D84E4B27E040}" type="pres">
      <dgm:prSet presAssocID="{AE82DF52-61AA-46BA-995E-EDE15C139E36}" presName="composite" presStyleCnt="0"/>
      <dgm:spPr/>
    </dgm:pt>
    <dgm:pt modelId="{ED23D818-B8F1-4991-94A8-1A83EBF30732}" type="pres">
      <dgm:prSet presAssocID="{AE82DF52-61AA-46BA-995E-EDE15C139E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DAE1B-965D-4814-ACB8-D4F10768CFBB}" type="pres">
      <dgm:prSet presAssocID="{AE82DF52-61AA-46BA-995E-EDE15C139E36}" presName="parSh" presStyleLbl="node1" presStyleIdx="0" presStyleCnt="4"/>
      <dgm:spPr/>
      <dgm:t>
        <a:bodyPr/>
        <a:lstStyle/>
        <a:p>
          <a:endParaRPr lang="en-US"/>
        </a:p>
      </dgm:t>
    </dgm:pt>
    <dgm:pt modelId="{35FB0C59-B1FF-4BD7-916E-DA4DCDAB816F}" type="pres">
      <dgm:prSet presAssocID="{AE82DF52-61AA-46BA-995E-EDE15C139E36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977EF-7BD6-4E4D-A84B-BA62A5F54188}" type="pres">
      <dgm:prSet presAssocID="{4AAD4423-CC9B-4543-8E8D-9FA7189F418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A23AE43-434C-4A30-9A1A-BCAC66BB31DE}" type="pres">
      <dgm:prSet presAssocID="{4AAD4423-CC9B-4543-8E8D-9FA7189F418D}" presName="connTx" presStyleLbl="sibTrans2D1" presStyleIdx="0" presStyleCnt="3"/>
      <dgm:spPr/>
      <dgm:t>
        <a:bodyPr/>
        <a:lstStyle/>
        <a:p>
          <a:endParaRPr lang="en-US"/>
        </a:p>
      </dgm:t>
    </dgm:pt>
    <dgm:pt modelId="{17B37406-1843-462F-AECC-B208C03FE11A}" type="pres">
      <dgm:prSet presAssocID="{4DD7A5F7-430F-4287-9A19-00081D615494}" presName="composite" presStyleCnt="0"/>
      <dgm:spPr/>
    </dgm:pt>
    <dgm:pt modelId="{101A1FAF-4185-4A8F-AC41-8CB6E89C5ABD}" type="pres">
      <dgm:prSet presAssocID="{4DD7A5F7-430F-4287-9A19-00081D61549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8CA81-5E18-494F-8F13-412E8B521EAC}" type="pres">
      <dgm:prSet presAssocID="{4DD7A5F7-430F-4287-9A19-00081D615494}" presName="parSh" presStyleLbl="node1" presStyleIdx="1" presStyleCnt="4" custScaleX="110668"/>
      <dgm:spPr/>
      <dgm:t>
        <a:bodyPr/>
        <a:lstStyle/>
        <a:p>
          <a:endParaRPr lang="en-US"/>
        </a:p>
      </dgm:t>
    </dgm:pt>
    <dgm:pt modelId="{AC374A98-DE46-4079-966F-091960C14132}" type="pres">
      <dgm:prSet presAssocID="{4DD7A5F7-430F-4287-9A19-00081D615494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D5F88-9BB8-464E-8984-32CCEF1D829B}" type="pres">
      <dgm:prSet presAssocID="{DD2B4BB6-B27F-4AF9-B9B3-1FA2DBA6CFF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DF61442-ADCD-4FDE-B6B5-FED273FA7D77}" type="pres">
      <dgm:prSet presAssocID="{DD2B4BB6-B27F-4AF9-B9B3-1FA2DBA6CFFD}" presName="connTx" presStyleLbl="sibTrans2D1" presStyleIdx="1" presStyleCnt="3"/>
      <dgm:spPr/>
      <dgm:t>
        <a:bodyPr/>
        <a:lstStyle/>
        <a:p>
          <a:endParaRPr lang="en-US"/>
        </a:p>
      </dgm:t>
    </dgm:pt>
    <dgm:pt modelId="{2858621D-F899-4F97-A516-C93126BE71F4}" type="pres">
      <dgm:prSet presAssocID="{7E72CD4E-7096-4226-9229-978A89BFE913}" presName="composite" presStyleCnt="0"/>
      <dgm:spPr/>
    </dgm:pt>
    <dgm:pt modelId="{F8CAF62A-3094-4BBF-8D01-EE3C3B6E661B}" type="pres">
      <dgm:prSet presAssocID="{7E72CD4E-7096-4226-9229-978A89BFE913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98F96-638B-4D00-A959-516C3DF7D808}" type="pres">
      <dgm:prSet presAssocID="{7E72CD4E-7096-4226-9229-978A89BFE913}" presName="parSh" presStyleLbl="node1" presStyleIdx="2" presStyleCnt="4" custScaleX="107726"/>
      <dgm:spPr/>
      <dgm:t>
        <a:bodyPr/>
        <a:lstStyle/>
        <a:p>
          <a:endParaRPr lang="en-US"/>
        </a:p>
      </dgm:t>
    </dgm:pt>
    <dgm:pt modelId="{93EF194B-E935-48B0-B825-DA0F47FCE7EE}" type="pres">
      <dgm:prSet presAssocID="{7E72CD4E-7096-4226-9229-978A89BFE913}" presName="desTx" presStyleLbl="fgAcc1" presStyleIdx="2" presStyleCnt="4" custScaleX="111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C17FF-9D1D-4009-B1D0-EE27C54A47DF}" type="pres">
      <dgm:prSet presAssocID="{AAE50F5C-16BE-470A-8327-B3134945CFF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BF96994-E6B7-4D58-9A68-9E2ABCDBE043}" type="pres">
      <dgm:prSet presAssocID="{AAE50F5C-16BE-470A-8327-B3134945CFFD}" presName="connTx" presStyleLbl="sibTrans2D1" presStyleIdx="2" presStyleCnt="3"/>
      <dgm:spPr/>
      <dgm:t>
        <a:bodyPr/>
        <a:lstStyle/>
        <a:p>
          <a:endParaRPr lang="en-US"/>
        </a:p>
      </dgm:t>
    </dgm:pt>
    <dgm:pt modelId="{0C7E9DFC-5534-4425-8E77-E6A1CFDF425A}" type="pres">
      <dgm:prSet presAssocID="{E761AC0F-335E-4DDE-ACB5-E3FC01079AB5}" presName="composite" presStyleCnt="0"/>
      <dgm:spPr/>
    </dgm:pt>
    <dgm:pt modelId="{31C708CD-1C84-4F29-B9E2-B8BBC593833F}" type="pres">
      <dgm:prSet presAssocID="{E761AC0F-335E-4DDE-ACB5-E3FC01079AB5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2A923-0BBE-4C21-B57F-85B2647108F6}" type="pres">
      <dgm:prSet presAssocID="{E761AC0F-335E-4DDE-ACB5-E3FC01079AB5}" presName="parSh" presStyleLbl="node1" presStyleIdx="3" presStyleCnt="4"/>
      <dgm:spPr/>
      <dgm:t>
        <a:bodyPr/>
        <a:lstStyle/>
        <a:p>
          <a:endParaRPr lang="en-US"/>
        </a:p>
      </dgm:t>
    </dgm:pt>
    <dgm:pt modelId="{23CD3809-C503-4B33-9F4C-E4CA9F9FF4EA}" type="pres">
      <dgm:prSet presAssocID="{E761AC0F-335E-4DDE-ACB5-E3FC01079AB5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E637AC-8F01-4395-9F77-7EC4A8F16D1A}" type="presOf" srcId="{4AAD4423-CC9B-4543-8E8D-9FA7189F418D}" destId="{EA23AE43-434C-4A30-9A1A-BCAC66BB31DE}" srcOrd="1" destOrd="0" presId="urn:microsoft.com/office/officeart/2005/8/layout/process3"/>
    <dgm:cxn modelId="{9A7B252D-39A4-4936-BE7F-CA432E6DCB4C}" type="presOf" srcId="{AE82DF52-61AA-46BA-995E-EDE15C139E36}" destId="{ED23D818-B8F1-4991-94A8-1A83EBF30732}" srcOrd="0" destOrd="0" presId="urn:microsoft.com/office/officeart/2005/8/layout/process3"/>
    <dgm:cxn modelId="{65F51EB3-FE66-40F2-9DA3-94F18705901C}" type="presOf" srcId="{E761AC0F-335E-4DDE-ACB5-E3FC01079AB5}" destId="{31C708CD-1C84-4F29-B9E2-B8BBC593833F}" srcOrd="0" destOrd="0" presId="urn:microsoft.com/office/officeart/2005/8/layout/process3"/>
    <dgm:cxn modelId="{1B248CA1-A61B-4A18-BA3E-E70CCC4F2357}" srcId="{F48A55A9-9974-446A-BDF6-0DE2C0B70578}" destId="{7E72CD4E-7096-4226-9229-978A89BFE913}" srcOrd="2" destOrd="0" parTransId="{E6CA81F8-67B1-4712-9B0F-E1FB6A942982}" sibTransId="{AAE50F5C-16BE-470A-8327-B3134945CFFD}"/>
    <dgm:cxn modelId="{16235FBA-63C3-4AD0-B797-479344A7FE8E}" type="presOf" srcId="{B4A4E37D-85EC-4BF9-AB4E-C4BC953806B3}" destId="{AC374A98-DE46-4079-966F-091960C14132}" srcOrd="0" destOrd="1" presId="urn:microsoft.com/office/officeart/2005/8/layout/process3"/>
    <dgm:cxn modelId="{B3CA9343-EFD3-4AFD-9727-F3385A37A261}" type="presOf" srcId="{CEE5243B-438C-4364-A186-9FB0F5583360}" destId="{23CD3809-C503-4B33-9F4C-E4CA9F9FF4EA}" srcOrd="0" destOrd="0" presId="urn:microsoft.com/office/officeart/2005/8/layout/process3"/>
    <dgm:cxn modelId="{C84BA760-A0DC-4D6B-A6EA-A5B03FE970BA}" type="presOf" srcId="{4DD7A5F7-430F-4287-9A19-00081D615494}" destId="{8C98CA81-5E18-494F-8F13-412E8B521EAC}" srcOrd="1" destOrd="0" presId="urn:microsoft.com/office/officeart/2005/8/layout/process3"/>
    <dgm:cxn modelId="{D860018B-8413-400D-A28D-D8EDEEEAC604}" type="presOf" srcId="{C6B0A134-BC26-49CD-AB46-C997376C5074}" destId="{23CD3809-C503-4B33-9F4C-E4CA9F9FF4EA}" srcOrd="0" destOrd="3" presId="urn:microsoft.com/office/officeart/2005/8/layout/process3"/>
    <dgm:cxn modelId="{CCF5D684-895A-4F0C-ABFB-30397133813F}" type="presOf" srcId="{E761AC0F-335E-4DDE-ACB5-E3FC01079AB5}" destId="{6F62A923-0BBE-4C21-B57F-85B2647108F6}" srcOrd="1" destOrd="0" presId="urn:microsoft.com/office/officeart/2005/8/layout/process3"/>
    <dgm:cxn modelId="{A8319EF5-AA7A-45CE-9681-027F3B4B888C}" type="presOf" srcId="{2B7FFBEE-56B1-4ADE-937E-F0C1B6110CD3}" destId="{AC374A98-DE46-4079-966F-091960C14132}" srcOrd="0" destOrd="0" presId="urn:microsoft.com/office/officeart/2005/8/layout/process3"/>
    <dgm:cxn modelId="{FA705E0D-1141-4605-A736-CCEDE8601F4A}" type="presOf" srcId="{167C3A03-D2EA-4AEE-B754-8587E3736187}" destId="{93EF194B-E935-48B0-B825-DA0F47FCE7EE}" srcOrd="0" destOrd="0" presId="urn:microsoft.com/office/officeart/2005/8/layout/process3"/>
    <dgm:cxn modelId="{43B2C6A3-E403-4098-B0CE-DF360CCC2B66}" srcId="{F48A55A9-9974-446A-BDF6-0DE2C0B70578}" destId="{AE82DF52-61AA-46BA-995E-EDE15C139E36}" srcOrd="0" destOrd="0" parTransId="{4BB45270-05FC-4BAE-93B2-B0A5DA8CE4BF}" sibTransId="{4AAD4423-CC9B-4543-8E8D-9FA7189F418D}"/>
    <dgm:cxn modelId="{95A6C06B-DEFE-428F-9505-4935396DC31A}" type="presOf" srcId="{AE82DF52-61AA-46BA-995E-EDE15C139E36}" destId="{C32DAE1B-965D-4814-ACB8-D4F10768CFBB}" srcOrd="1" destOrd="0" presId="urn:microsoft.com/office/officeart/2005/8/layout/process3"/>
    <dgm:cxn modelId="{F48DC14B-0547-4770-B6FA-6AD0059003AE}" srcId="{4DD7A5F7-430F-4287-9A19-00081D615494}" destId="{B4A4E37D-85EC-4BF9-AB4E-C4BC953806B3}" srcOrd="1" destOrd="0" parTransId="{F7FD33FD-7704-4EAE-A5BD-B334859EEFAC}" sibTransId="{E09BFEE4-52B5-4434-8920-96C8758D84E5}"/>
    <dgm:cxn modelId="{1F43C334-9730-43A5-AFA5-E3B9FAAB4D5E}" type="presOf" srcId="{6FDCB01A-89B6-4D9B-815C-84F0070240C7}" destId="{23CD3809-C503-4B33-9F4C-E4CA9F9FF4EA}" srcOrd="0" destOrd="2" presId="urn:microsoft.com/office/officeart/2005/8/layout/process3"/>
    <dgm:cxn modelId="{3A11C19E-FC05-4AFA-8836-BF8EF1B16BAE}" type="presOf" srcId="{0F262702-BD09-4E62-AD39-4543A9D6BCB0}" destId="{AC374A98-DE46-4079-966F-091960C14132}" srcOrd="0" destOrd="2" presId="urn:microsoft.com/office/officeart/2005/8/layout/process3"/>
    <dgm:cxn modelId="{193CF691-0C1D-4A60-969B-38D32B1D12FC}" srcId="{7E72CD4E-7096-4226-9229-978A89BFE913}" destId="{167C3A03-D2EA-4AEE-B754-8587E3736187}" srcOrd="0" destOrd="0" parTransId="{B601BF20-9923-4E02-B303-469A21B925EE}" sibTransId="{3254B44F-42BF-4BC7-BE66-3A77AA91358E}"/>
    <dgm:cxn modelId="{EE606159-19E5-49CB-AE57-6D71B9DD14A8}" srcId="{F48A55A9-9974-446A-BDF6-0DE2C0B70578}" destId="{E761AC0F-335E-4DDE-ACB5-E3FC01079AB5}" srcOrd="3" destOrd="0" parTransId="{C0387F8C-F205-49C7-84C3-CF75B7C1871F}" sibTransId="{E2110089-2D5A-4DF1-90DF-A0D3A7263B10}"/>
    <dgm:cxn modelId="{EB4350C8-6A6E-433A-AA89-232417E49C23}" srcId="{4DD7A5F7-430F-4287-9A19-00081D615494}" destId="{2B7FFBEE-56B1-4ADE-937E-F0C1B6110CD3}" srcOrd="0" destOrd="0" parTransId="{CF30D449-FA33-4029-9A04-F6AB2E719804}" sibTransId="{645B60F1-48F1-4D42-8E6B-11178339FEDF}"/>
    <dgm:cxn modelId="{818FD089-D98D-4DA6-9D27-51AB67718798}" type="presOf" srcId="{F48A55A9-9974-446A-BDF6-0DE2C0B70578}" destId="{5FB3D9FD-B5FB-4C2A-9737-5E17070818D2}" srcOrd="0" destOrd="0" presId="urn:microsoft.com/office/officeart/2005/8/layout/process3"/>
    <dgm:cxn modelId="{3315DB90-388B-425B-B47E-547CEFF65461}" type="presOf" srcId="{AAE50F5C-16BE-470A-8327-B3134945CFFD}" destId="{0BF96994-E6B7-4D58-9A68-9E2ABCDBE043}" srcOrd="1" destOrd="0" presId="urn:microsoft.com/office/officeart/2005/8/layout/process3"/>
    <dgm:cxn modelId="{1FB9EB41-6B06-4CAC-968A-A374C5AC88FE}" type="presOf" srcId="{DD2B4BB6-B27F-4AF9-B9B3-1FA2DBA6CFFD}" destId="{7B3D5F88-9BB8-464E-8984-32CCEF1D829B}" srcOrd="0" destOrd="0" presId="urn:microsoft.com/office/officeart/2005/8/layout/process3"/>
    <dgm:cxn modelId="{DBD4298F-C18F-4083-841F-C4A4BDF9568B}" type="presOf" srcId="{4DD7A5F7-430F-4287-9A19-00081D615494}" destId="{101A1FAF-4185-4A8F-AC41-8CB6E89C5ABD}" srcOrd="0" destOrd="0" presId="urn:microsoft.com/office/officeart/2005/8/layout/process3"/>
    <dgm:cxn modelId="{AB79F876-B9E9-4667-8FF2-152676210112}" srcId="{AE82DF52-61AA-46BA-995E-EDE15C139E36}" destId="{8890719F-AAEA-4700-AE96-7B1ACAC8F773}" srcOrd="0" destOrd="0" parTransId="{9EBBDB24-BD4D-433B-B701-427CE1859BD7}" sibTransId="{8D9683A1-E4D3-473E-8D84-AB1922AC6B1B}"/>
    <dgm:cxn modelId="{9BD25B72-E65C-4938-8F16-93E9B62E75E1}" srcId="{E761AC0F-335E-4DDE-ACB5-E3FC01079AB5}" destId="{C6B0A134-BC26-49CD-AB46-C997376C5074}" srcOrd="3" destOrd="0" parTransId="{6AC96231-4E8C-4B9E-87A3-95E48902ED9B}" sibTransId="{6DFA829B-9248-401F-8869-CAB095EF9A47}"/>
    <dgm:cxn modelId="{D5182C07-A183-4E9C-8251-03B9321F4592}" type="presOf" srcId="{DD2B4BB6-B27F-4AF9-B9B3-1FA2DBA6CFFD}" destId="{1DF61442-ADCD-4FDE-B6B5-FED273FA7D77}" srcOrd="1" destOrd="0" presId="urn:microsoft.com/office/officeart/2005/8/layout/process3"/>
    <dgm:cxn modelId="{FB9EDFDF-332F-46A3-9A9F-27ABFD7D12EB}" type="presOf" srcId="{8890719F-AAEA-4700-AE96-7B1ACAC8F773}" destId="{35FB0C59-B1FF-4BD7-916E-DA4DCDAB816F}" srcOrd="0" destOrd="0" presId="urn:microsoft.com/office/officeart/2005/8/layout/process3"/>
    <dgm:cxn modelId="{D4413EA4-CA2F-4E5C-BF80-39A7A26EF7F4}" type="presOf" srcId="{D47E4ABD-AFDF-4AA4-A72A-12A119E0B7B0}" destId="{93EF194B-E935-48B0-B825-DA0F47FCE7EE}" srcOrd="0" destOrd="2" presId="urn:microsoft.com/office/officeart/2005/8/layout/process3"/>
    <dgm:cxn modelId="{7C9BFD04-434E-4204-B479-331835AB5AC9}" srcId="{4DD7A5F7-430F-4287-9A19-00081D615494}" destId="{0F262702-BD09-4E62-AD39-4543A9D6BCB0}" srcOrd="2" destOrd="0" parTransId="{9A1CEE94-2D83-417F-94CA-8811F8F20535}" sibTransId="{87B91427-F46A-40F7-BA84-480F508083EE}"/>
    <dgm:cxn modelId="{16881A8F-7CA5-4916-8622-DF2A78EF5F5A}" type="presOf" srcId="{012478A0-7AE3-4E2C-AD11-F0F9FBFDA8D3}" destId="{93EF194B-E935-48B0-B825-DA0F47FCE7EE}" srcOrd="0" destOrd="1" presId="urn:microsoft.com/office/officeart/2005/8/layout/process3"/>
    <dgm:cxn modelId="{1B8CAF5C-FA42-4D86-AAC0-3204CDFEE0BF}" srcId="{F48A55A9-9974-446A-BDF6-0DE2C0B70578}" destId="{4DD7A5F7-430F-4287-9A19-00081D615494}" srcOrd="1" destOrd="0" parTransId="{27DCD82E-EADE-4117-BB90-CFFED60C553F}" sibTransId="{DD2B4BB6-B27F-4AF9-B9B3-1FA2DBA6CFFD}"/>
    <dgm:cxn modelId="{B41BA7D8-2547-423A-A3D8-A3EDEBC94821}" srcId="{7E72CD4E-7096-4226-9229-978A89BFE913}" destId="{012478A0-7AE3-4E2C-AD11-F0F9FBFDA8D3}" srcOrd="1" destOrd="0" parTransId="{6E5B40FB-E7AF-4A94-B6AE-4B679B5DDFD9}" sibTransId="{09F5E594-2D35-4985-894D-B06AD9E13967}"/>
    <dgm:cxn modelId="{7AB5D63E-225E-4D5A-B1B9-D6B2A52B0564}" type="presOf" srcId="{4AAD4423-CC9B-4543-8E8D-9FA7189F418D}" destId="{9B1977EF-7BD6-4E4D-A84B-BA62A5F54188}" srcOrd="0" destOrd="0" presId="urn:microsoft.com/office/officeart/2005/8/layout/process3"/>
    <dgm:cxn modelId="{3FBDE78A-9AD6-479A-8F52-C89CEF6CD900}" srcId="{E761AC0F-335E-4DDE-ACB5-E3FC01079AB5}" destId="{6FDCB01A-89B6-4D9B-815C-84F0070240C7}" srcOrd="2" destOrd="0" parTransId="{2ABAEB83-A235-43E0-9950-FF8B7F83091A}" sibTransId="{D59C084A-CAAA-4BC9-8A59-925E87361915}"/>
    <dgm:cxn modelId="{97E2D36B-9319-48E7-993E-2F4CFB9B9E18}" srcId="{E761AC0F-335E-4DDE-ACB5-E3FC01079AB5}" destId="{CEE5243B-438C-4364-A186-9FB0F5583360}" srcOrd="0" destOrd="0" parTransId="{41B34658-068E-4B53-8F46-91D0E8C93546}" sibTransId="{421B3BF3-8D58-4AB8-9BA1-85FB3F778EA1}"/>
    <dgm:cxn modelId="{B7CC6EEA-E538-47CE-9BDF-02F15E8012D6}" srcId="{7E72CD4E-7096-4226-9229-978A89BFE913}" destId="{DD426975-8F03-4BC8-A7EF-17080C4E1FB3}" srcOrd="3" destOrd="0" parTransId="{FA9A6070-17B5-4CC6-B7EE-F31AF60AE8DE}" sibTransId="{1D60F8BB-AE95-43B6-B986-876B16B73F7E}"/>
    <dgm:cxn modelId="{8CB2A6A3-1098-47EE-BE1F-29FDA356EB34}" type="presOf" srcId="{AAE50F5C-16BE-470A-8327-B3134945CFFD}" destId="{9F4C17FF-9D1D-4009-B1D0-EE27C54A47DF}" srcOrd="0" destOrd="0" presId="urn:microsoft.com/office/officeart/2005/8/layout/process3"/>
    <dgm:cxn modelId="{332CD9FB-4D2A-4EB2-9877-47C549B86AE0}" type="presOf" srcId="{7E72CD4E-7096-4226-9229-978A89BFE913}" destId="{F8CAF62A-3094-4BBF-8D01-EE3C3B6E661B}" srcOrd="0" destOrd="0" presId="urn:microsoft.com/office/officeart/2005/8/layout/process3"/>
    <dgm:cxn modelId="{96C45C59-1E8B-4527-AB2D-4964894E4CAD}" srcId="{7E72CD4E-7096-4226-9229-978A89BFE913}" destId="{D47E4ABD-AFDF-4AA4-A72A-12A119E0B7B0}" srcOrd="2" destOrd="0" parTransId="{FB0067CA-2B0D-4CAB-B2C7-8BC9F9090852}" sibTransId="{19B555C1-1FF9-4281-9DE1-11049C5E1063}"/>
    <dgm:cxn modelId="{72DE4BB4-8094-499D-A256-9114E113FFEF}" type="presOf" srcId="{D872C3A2-B68F-49F0-AD99-17C8FC922315}" destId="{23CD3809-C503-4B33-9F4C-E4CA9F9FF4EA}" srcOrd="0" destOrd="1" presId="urn:microsoft.com/office/officeart/2005/8/layout/process3"/>
    <dgm:cxn modelId="{2694E172-BE9B-4F06-A804-1F0BC4C8DBE4}" srcId="{E761AC0F-335E-4DDE-ACB5-E3FC01079AB5}" destId="{D872C3A2-B68F-49F0-AD99-17C8FC922315}" srcOrd="1" destOrd="0" parTransId="{264FE5AF-69A8-430A-870A-3A80CE8BBC25}" sibTransId="{9CBAFD87-1D9A-4382-9C39-934B19F5B904}"/>
    <dgm:cxn modelId="{0EB96A49-C666-4A93-AD29-AC8C9B7D5E5E}" type="presOf" srcId="{DD426975-8F03-4BC8-A7EF-17080C4E1FB3}" destId="{93EF194B-E935-48B0-B825-DA0F47FCE7EE}" srcOrd="0" destOrd="3" presId="urn:microsoft.com/office/officeart/2005/8/layout/process3"/>
    <dgm:cxn modelId="{6D49B542-4597-4876-9B1B-AE65C73DD331}" type="presOf" srcId="{7E72CD4E-7096-4226-9229-978A89BFE913}" destId="{88098F96-638B-4D00-A959-516C3DF7D808}" srcOrd="1" destOrd="0" presId="urn:microsoft.com/office/officeart/2005/8/layout/process3"/>
    <dgm:cxn modelId="{FED0D1E3-5C3E-4DD2-B71E-860540416A99}" type="presParOf" srcId="{5FB3D9FD-B5FB-4C2A-9737-5E17070818D2}" destId="{6880F4F2-6805-494F-B911-D84E4B27E040}" srcOrd="0" destOrd="0" presId="urn:microsoft.com/office/officeart/2005/8/layout/process3"/>
    <dgm:cxn modelId="{30F0A525-485A-4FAA-B3EA-97ACD79E9EED}" type="presParOf" srcId="{6880F4F2-6805-494F-B911-D84E4B27E040}" destId="{ED23D818-B8F1-4991-94A8-1A83EBF30732}" srcOrd="0" destOrd="0" presId="urn:microsoft.com/office/officeart/2005/8/layout/process3"/>
    <dgm:cxn modelId="{07C37813-4C4D-4370-9352-F39370C6CFE4}" type="presParOf" srcId="{6880F4F2-6805-494F-B911-D84E4B27E040}" destId="{C32DAE1B-965D-4814-ACB8-D4F10768CFBB}" srcOrd="1" destOrd="0" presId="urn:microsoft.com/office/officeart/2005/8/layout/process3"/>
    <dgm:cxn modelId="{647EEE4B-ACCB-4D41-B650-6968AE46BF5F}" type="presParOf" srcId="{6880F4F2-6805-494F-B911-D84E4B27E040}" destId="{35FB0C59-B1FF-4BD7-916E-DA4DCDAB816F}" srcOrd="2" destOrd="0" presId="urn:microsoft.com/office/officeart/2005/8/layout/process3"/>
    <dgm:cxn modelId="{C825E369-1D83-4C3B-BCA7-9A5C3A747489}" type="presParOf" srcId="{5FB3D9FD-B5FB-4C2A-9737-5E17070818D2}" destId="{9B1977EF-7BD6-4E4D-A84B-BA62A5F54188}" srcOrd="1" destOrd="0" presId="urn:microsoft.com/office/officeart/2005/8/layout/process3"/>
    <dgm:cxn modelId="{B8693094-6CCE-4F49-98BD-3D03E5096B67}" type="presParOf" srcId="{9B1977EF-7BD6-4E4D-A84B-BA62A5F54188}" destId="{EA23AE43-434C-4A30-9A1A-BCAC66BB31DE}" srcOrd="0" destOrd="0" presId="urn:microsoft.com/office/officeart/2005/8/layout/process3"/>
    <dgm:cxn modelId="{2605E830-6D51-4E28-950F-4914C63C1DAA}" type="presParOf" srcId="{5FB3D9FD-B5FB-4C2A-9737-5E17070818D2}" destId="{17B37406-1843-462F-AECC-B208C03FE11A}" srcOrd="2" destOrd="0" presId="urn:microsoft.com/office/officeart/2005/8/layout/process3"/>
    <dgm:cxn modelId="{95B738DD-DA8D-4AC9-8D85-7F2E147E847B}" type="presParOf" srcId="{17B37406-1843-462F-AECC-B208C03FE11A}" destId="{101A1FAF-4185-4A8F-AC41-8CB6E89C5ABD}" srcOrd="0" destOrd="0" presId="urn:microsoft.com/office/officeart/2005/8/layout/process3"/>
    <dgm:cxn modelId="{49D939E3-B339-4694-ACD3-65D2D61FBA0E}" type="presParOf" srcId="{17B37406-1843-462F-AECC-B208C03FE11A}" destId="{8C98CA81-5E18-494F-8F13-412E8B521EAC}" srcOrd="1" destOrd="0" presId="urn:microsoft.com/office/officeart/2005/8/layout/process3"/>
    <dgm:cxn modelId="{07C2B58C-4092-44FC-B624-AE4942912B01}" type="presParOf" srcId="{17B37406-1843-462F-AECC-B208C03FE11A}" destId="{AC374A98-DE46-4079-966F-091960C14132}" srcOrd="2" destOrd="0" presId="urn:microsoft.com/office/officeart/2005/8/layout/process3"/>
    <dgm:cxn modelId="{587D5556-AFF0-4501-9505-EEDC1D604A4B}" type="presParOf" srcId="{5FB3D9FD-B5FB-4C2A-9737-5E17070818D2}" destId="{7B3D5F88-9BB8-464E-8984-32CCEF1D829B}" srcOrd="3" destOrd="0" presId="urn:microsoft.com/office/officeart/2005/8/layout/process3"/>
    <dgm:cxn modelId="{79CFB5BA-9D58-458E-97C9-EDBF7ADB6F68}" type="presParOf" srcId="{7B3D5F88-9BB8-464E-8984-32CCEF1D829B}" destId="{1DF61442-ADCD-4FDE-B6B5-FED273FA7D77}" srcOrd="0" destOrd="0" presId="urn:microsoft.com/office/officeart/2005/8/layout/process3"/>
    <dgm:cxn modelId="{A62BFD0F-47DD-4B2D-8E79-4AA0CFDAE2F7}" type="presParOf" srcId="{5FB3D9FD-B5FB-4C2A-9737-5E17070818D2}" destId="{2858621D-F899-4F97-A516-C93126BE71F4}" srcOrd="4" destOrd="0" presId="urn:microsoft.com/office/officeart/2005/8/layout/process3"/>
    <dgm:cxn modelId="{451B2D31-4B47-45EB-B1CC-D037536CC1D7}" type="presParOf" srcId="{2858621D-F899-4F97-A516-C93126BE71F4}" destId="{F8CAF62A-3094-4BBF-8D01-EE3C3B6E661B}" srcOrd="0" destOrd="0" presId="urn:microsoft.com/office/officeart/2005/8/layout/process3"/>
    <dgm:cxn modelId="{D5338E98-3BCA-4101-9EE4-D68D843A875B}" type="presParOf" srcId="{2858621D-F899-4F97-A516-C93126BE71F4}" destId="{88098F96-638B-4D00-A959-516C3DF7D808}" srcOrd="1" destOrd="0" presId="urn:microsoft.com/office/officeart/2005/8/layout/process3"/>
    <dgm:cxn modelId="{0B9481B8-CED1-46DF-9FE5-7D519F89643B}" type="presParOf" srcId="{2858621D-F899-4F97-A516-C93126BE71F4}" destId="{93EF194B-E935-48B0-B825-DA0F47FCE7EE}" srcOrd="2" destOrd="0" presId="urn:microsoft.com/office/officeart/2005/8/layout/process3"/>
    <dgm:cxn modelId="{287BEEFD-CD6A-4570-ACB4-CEB55E2324EC}" type="presParOf" srcId="{5FB3D9FD-B5FB-4C2A-9737-5E17070818D2}" destId="{9F4C17FF-9D1D-4009-B1D0-EE27C54A47DF}" srcOrd="5" destOrd="0" presId="urn:microsoft.com/office/officeart/2005/8/layout/process3"/>
    <dgm:cxn modelId="{D7A8CF71-7799-462A-9EFF-9075D8C1C998}" type="presParOf" srcId="{9F4C17FF-9D1D-4009-B1D0-EE27C54A47DF}" destId="{0BF96994-E6B7-4D58-9A68-9E2ABCDBE043}" srcOrd="0" destOrd="0" presId="urn:microsoft.com/office/officeart/2005/8/layout/process3"/>
    <dgm:cxn modelId="{EA559F79-281C-4B1B-81EA-50091FEBEF2B}" type="presParOf" srcId="{5FB3D9FD-B5FB-4C2A-9737-5E17070818D2}" destId="{0C7E9DFC-5534-4425-8E77-E6A1CFDF425A}" srcOrd="6" destOrd="0" presId="urn:microsoft.com/office/officeart/2005/8/layout/process3"/>
    <dgm:cxn modelId="{5A399DC0-3976-476D-8F01-31F7742CC890}" type="presParOf" srcId="{0C7E9DFC-5534-4425-8E77-E6A1CFDF425A}" destId="{31C708CD-1C84-4F29-B9E2-B8BBC593833F}" srcOrd="0" destOrd="0" presId="urn:microsoft.com/office/officeart/2005/8/layout/process3"/>
    <dgm:cxn modelId="{CBD0E6AF-519E-49D7-AA82-D50833951C63}" type="presParOf" srcId="{0C7E9DFC-5534-4425-8E77-E6A1CFDF425A}" destId="{6F62A923-0BBE-4C21-B57F-85B2647108F6}" srcOrd="1" destOrd="0" presId="urn:microsoft.com/office/officeart/2005/8/layout/process3"/>
    <dgm:cxn modelId="{09114955-3D70-4639-BC5F-4E82CF9C4BA6}" type="presParOf" srcId="{0C7E9DFC-5534-4425-8E77-E6A1CFDF425A}" destId="{23CD3809-C503-4B33-9F4C-E4CA9F9FF4E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BCC3-227A-4F59-ACB2-142684C4447A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EEBA-20E9-43FC-AA15-2A1AC731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who is this guy standing in front of you to give</a:t>
            </a:r>
            <a:r>
              <a:rPr lang="en-US" baseline="0" dirty="0"/>
              <a:t> DevOps relationship advice?</a:t>
            </a:r>
          </a:p>
          <a:p>
            <a:endParaRPr lang="en-US" dirty="0"/>
          </a:p>
          <a:p>
            <a:r>
              <a:rPr lang="en-US" dirty="0"/>
              <a:t>Hi,</a:t>
            </a:r>
            <a:r>
              <a:rPr lang="en-US" baseline="0" dirty="0"/>
              <a:t> I’m Bryan Hopkins from the University of Pennsylvania.  I’m the team lead for the application delivery side of our cloud team.</a:t>
            </a:r>
          </a:p>
          <a:p>
            <a:endParaRPr lang="en-US" baseline="0" dirty="0"/>
          </a:p>
          <a:p>
            <a:r>
              <a:rPr lang="en-US" baseline="0" dirty="0"/>
              <a:t>My first IT job was as a </a:t>
            </a:r>
            <a:r>
              <a:rPr lang="en-US" baseline="0" dirty="0" err="1"/>
              <a:t>Coldfusion</a:t>
            </a:r>
            <a:r>
              <a:rPr lang="en-US" baseline="0" dirty="0"/>
              <a:t> 4 developer at an e-commerce chop shop, and from there have worn hats as a Java developer, frameworks architect, and infrastructure team lead. So while Dev and Ops are very much separate at Penn traditionally, I’ve been on both sides.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0E1E9A-E921-4174-A0FC-51868D7AC5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9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sidebar about service orientation.</a:t>
            </a:r>
          </a:p>
          <a:p>
            <a:r>
              <a:rPr lang="en-US" dirty="0" smtClean="0"/>
              <a:t>We’ve</a:t>
            </a:r>
            <a:r>
              <a:rPr lang="en-US" baseline="0" dirty="0" smtClean="0"/>
              <a:t> traditionally been focused on the left hand side.  Trying to drift right.</a:t>
            </a:r>
          </a:p>
          <a:p>
            <a:r>
              <a:rPr lang="en-US" baseline="0" dirty="0" smtClean="0"/>
              <a:t>Think service areas and not apps.  </a:t>
            </a:r>
          </a:p>
          <a:p>
            <a:r>
              <a:rPr lang="en-US" baseline="0" dirty="0" smtClean="0"/>
              <a:t>Architects really have a big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1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types</a:t>
            </a:r>
          </a:p>
          <a:p>
            <a:r>
              <a:rPr lang="en-US" dirty="0" smtClean="0"/>
              <a:t>End to End</a:t>
            </a:r>
            <a:r>
              <a:rPr lang="en-US" baseline="0" dirty="0" smtClean="0"/>
              <a:t> – Tests everything by hitting the deployed app</a:t>
            </a:r>
          </a:p>
          <a:p>
            <a:r>
              <a:rPr lang="en-US" baseline="0" dirty="0" smtClean="0"/>
              <a:t>UI – Tests logic in the browser</a:t>
            </a:r>
          </a:p>
          <a:p>
            <a:r>
              <a:rPr lang="en-US" dirty="0" smtClean="0"/>
              <a:t>Service</a:t>
            </a:r>
            <a:r>
              <a:rPr lang="en-US" baseline="0" dirty="0" smtClean="0"/>
              <a:t> – Tests business logic in your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44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</a:t>
            </a:r>
            <a:r>
              <a:rPr lang="en-US" baseline="0" dirty="0" smtClean="0"/>
              <a:t> you automate all your checklists with each build.  </a:t>
            </a:r>
          </a:p>
          <a:p>
            <a:r>
              <a:rPr lang="en-US" baseline="0" dirty="0" smtClean="0"/>
              <a:t>No need for stress. </a:t>
            </a:r>
          </a:p>
          <a:p>
            <a:r>
              <a:rPr lang="en-US" baseline="0" dirty="0" smtClean="0"/>
              <a:t>No need for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4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ECS and Docker – why not always go </a:t>
            </a:r>
            <a:r>
              <a:rPr lang="en-US" dirty="0" err="1" smtClean="0"/>
              <a:t>serverless</a:t>
            </a:r>
            <a:r>
              <a:rPr lang="en-US" dirty="0" smtClean="0"/>
              <a:t>?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Sometimes you need processes that run longer than 30-90s, like if you’re keeping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open with the browser.</a:t>
            </a:r>
          </a:p>
          <a:p>
            <a:r>
              <a:rPr lang="en-US" baseline="0" dirty="0" smtClean="0"/>
              <a:t>Physical, virtual, OS, container, apache, tomcat… none of it. Just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1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do I mean when</a:t>
            </a:r>
            <a:r>
              <a:rPr lang="en-US" baseline="0" dirty="0" smtClean="0"/>
              <a:t> I keep saying “provisioned as code?”</a:t>
            </a:r>
          </a:p>
          <a:p>
            <a:r>
              <a:rPr lang="en-US" baseline="0" dirty="0" smtClean="0"/>
              <a:t>You write scripts and JSON that create and define your whole platform and security model. </a:t>
            </a:r>
          </a:p>
          <a:p>
            <a:r>
              <a:rPr lang="en-US" baseline="0" dirty="0" smtClean="0"/>
              <a:t>Documented and up-to-date, no ifs ands or buts.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0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importance of architects – </a:t>
            </a:r>
          </a:p>
          <a:p>
            <a:r>
              <a:rPr lang="en-US" baseline="0" dirty="0" smtClean="0"/>
              <a:t>Take the stories and break them up into small units of technical work</a:t>
            </a:r>
          </a:p>
          <a:p>
            <a:r>
              <a:rPr lang="en-US" baseline="0" dirty="0" smtClean="0"/>
              <a:t>Figure out how all the pieces fit together and how to manage the technical side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2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really need to sell this.  </a:t>
            </a:r>
          </a:p>
          <a:p>
            <a:r>
              <a:rPr lang="en-US" dirty="0" smtClean="0"/>
              <a:t>Groups</a:t>
            </a:r>
            <a:r>
              <a:rPr lang="en-US" baseline="0" dirty="0" smtClean="0"/>
              <a:t> like Melina’s team are already off and running showing the power of agile.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3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just been shifted, not eliminated.</a:t>
            </a:r>
          </a:p>
          <a:p>
            <a:r>
              <a:rPr lang="en-US" dirty="0" smtClean="0"/>
              <a:t>But we think the odds are on our side, and we can shift our focus to</a:t>
            </a:r>
            <a:r>
              <a:rPr lang="en-US" baseline="0" dirty="0" smtClean="0"/>
              <a:t> </a:t>
            </a:r>
            <a:r>
              <a:rPr lang="en-US" dirty="0" smtClean="0"/>
              <a:t>Penn challenges</a:t>
            </a:r>
            <a:r>
              <a:rPr lang="en-US" baseline="0" dirty="0" smtClean="0"/>
              <a:t> </a:t>
            </a:r>
            <a:r>
              <a:rPr lang="en-US" dirty="0" smtClean="0"/>
              <a:t>instead of technology</a:t>
            </a:r>
            <a:r>
              <a:rPr lang="en-US" baseline="0" dirty="0" smtClean="0"/>
              <a:t>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5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there is still risk…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7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this laundry list as a technology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Each item is a framework to select and integrate, not something to build or customize.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8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Pip!</a:t>
            </a:r>
          </a:p>
          <a:p>
            <a:r>
              <a:rPr lang="en-US" dirty="0" smtClean="0"/>
              <a:t>By using</a:t>
            </a:r>
            <a:r>
              <a:rPr lang="en-US" baseline="0" dirty="0" smtClean="0"/>
              <a:t> Django you’re being a good university citizen, and can offer and receive help from a vibrant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7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Angular </a:t>
            </a:r>
            <a:r>
              <a:rPr lang="en-US" baseline="0" dirty="0" err="1" smtClean="0"/>
              <a:t>Fullstck</a:t>
            </a:r>
            <a:r>
              <a:rPr lang="en-US" baseline="0" dirty="0" smtClean="0"/>
              <a:t> – remind of demo from December</a:t>
            </a:r>
            <a:endParaRPr lang="en-US" dirty="0" smtClean="0"/>
          </a:p>
          <a:p>
            <a:r>
              <a:rPr lang="en-US" dirty="0" smtClean="0"/>
              <a:t>Automated patching of</a:t>
            </a:r>
            <a:r>
              <a:rPr lang="en-US" baseline="0" dirty="0" smtClean="0"/>
              <a:t> packages, with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74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with Django, you will have a good deal of local</a:t>
            </a:r>
            <a:r>
              <a:rPr lang="en-US" baseline="0" dirty="0" smtClean="0"/>
              <a:t> community support with Postgres.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security models set us  up for success no matter the future of IAM at Penn.  </a:t>
            </a:r>
          </a:p>
          <a:p>
            <a:r>
              <a:rPr lang="en-US" dirty="0" smtClean="0"/>
              <a:t>Also lets us easily</a:t>
            </a:r>
            <a:r>
              <a:rPr lang="en-US" baseline="0" dirty="0" smtClean="0"/>
              <a:t> grow in to the mobile app space.</a:t>
            </a:r>
          </a:p>
          <a:p>
            <a:r>
              <a:rPr lang="en-US" baseline="0" dirty="0" smtClean="0"/>
              <a:t>SQS is the oldest AWS service.  Highly reliable and well understood.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1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security models set us  up for success no matter the future of IAM at Penn.  </a:t>
            </a:r>
          </a:p>
          <a:p>
            <a:r>
              <a:rPr lang="en-US" dirty="0" smtClean="0"/>
              <a:t>Also lets us easily</a:t>
            </a:r>
            <a:r>
              <a:rPr lang="en-US" baseline="0" dirty="0" smtClean="0"/>
              <a:t> grow in to the mobile app space.</a:t>
            </a:r>
          </a:p>
          <a:p>
            <a:r>
              <a:rPr lang="en-US" baseline="0" dirty="0" smtClean="0"/>
              <a:t>SQS is the oldest AWS service.  Highly reliable and well understood.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9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955" y="271298"/>
            <a:ext cx="5067300" cy="377190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058917" y="352873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058863" y="4854575"/>
            <a:ext cx="10515600" cy="107315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2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2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7525" indent="-517525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1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00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461963" indent="-461963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461963" indent="-461963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3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8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9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entury Gothic" panose="020B0502020202020204" pitchFamily="34" charset="0"/>
              </a:defRPr>
            </a:lvl1pPr>
            <a:lvl2pPr>
              <a:defRPr sz="2800">
                <a:latin typeface="Century Gothic" panose="020B0502020202020204" pitchFamily="34" charset="0"/>
              </a:defRPr>
            </a:lvl2pPr>
            <a:lvl3pPr>
              <a:defRPr sz="2400">
                <a:latin typeface="Century Gothic" panose="020B0502020202020204" pitchFamily="34" charset="0"/>
              </a:defRPr>
            </a:lvl3pPr>
            <a:lvl4pPr>
              <a:defRPr sz="2000">
                <a:latin typeface="Century Gothic" panose="020B0502020202020204" pitchFamily="34" charset="0"/>
              </a:defRPr>
            </a:lvl4pPr>
            <a:lvl5pPr>
              <a:defRPr sz="2000">
                <a:latin typeface="Century Gothic" panose="020B0502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8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2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1"/>
          <a:stretch/>
        </p:blipFill>
        <p:spPr>
          <a:xfrm>
            <a:off x="11004180" y="5976337"/>
            <a:ext cx="947949" cy="760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63" y="6429774"/>
            <a:ext cx="2821204" cy="4921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605558"/>
            <a:ext cx="2573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University </a:t>
            </a:r>
            <a:r>
              <a:rPr lang="en-US" sz="110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of Pennsylvania </a:t>
            </a:r>
            <a:r>
              <a:rPr lang="en-US" sz="11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ISC: Cloud First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600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42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.upenn.edu/cloud-development-architecture-roadma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r4z76ievk.execute-api.us-east-1.amazonaws.com/de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p856zmkm4.execute-api.us-east-1.amazonaws.com/tes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heregister.co.uk/2017/03/01/aws_s3_outage/" TargetMode="Externa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First Application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58863" y="4854574"/>
            <a:ext cx="10515600" cy="1519721"/>
          </a:xfrm>
        </p:spPr>
        <p:txBody>
          <a:bodyPr>
            <a:normAutofit/>
          </a:bodyPr>
          <a:lstStyle/>
          <a:p>
            <a:r>
              <a:rPr lang="en-US" dirty="0" smtClean="0"/>
              <a:t>Ivy+ Human Resources Information Systems</a:t>
            </a:r>
            <a:endParaRPr lang="en-US" dirty="0"/>
          </a:p>
          <a:p>
            <a:r>
              <a:rPr lang="en-US" dirty="0" smtClean="0"/>
              <a:t>October 27, 2017</a:t>
            </a:r>
          </a:p>
          <a:p>
            <a:r>
              <a:rPr lang="en-US" sz="1800" dirty="0" smtClean="0"/>
              <a:t>Bryan Hopkins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2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points</a:t>
            </a:r>
            <a:br>
              <a:rPr lang="en-US" dirty="0"/>
            </a:br>
            <a:r>
              <a:rPr lang="en-US" dirty="0"/>
              <a:t>	Playing well with others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integration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8" y="3481754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6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	Proof it’s doing what it should be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0" descr="http://slavaqa.pp.ua/wp-content/uploads/2014/11/test_icon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281" y="3543340"/>
            <a:ext cx="2758111" cy="230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43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source repository</a:t>
            </a:r>
            <a:br>
              <a:rPr lang="en-US" dirty="0"/>
            </a:br>
            <a:r>
              <a:rPr lang="en-US" dirty="0"/>
              <a:t>	Storage for code and config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ource repository blu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4" y="2776538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2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Deployment pipeline</a:t>
            </a:r>
            <a:br>
              <a:rPr lang="en-US" dirty="0"/>
            </a:br>
            <a:r>
              <a:rPr lang="en-US" dirty="0"/>
              <a:t>	Getting </a:t>
            </a:r>
            <a:r>
              <a:rPr lang="en-US" dirty="0" smtClean="0"/>
              <a:t>it built </a:t>
            </a:r>
            <a:r>
              <a:rPr lang="en-US" dirty="0"/>
              <a:t>and available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4" y="2894980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4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platform</a:t>
            </a:r>
            <a:br>
              <a:rPr lang="en-US" dirty="0"/>
            </a:br>
            <a:r>
              <a:rPr lang="en-US" dirty="0"/>
              <a:t>	Somewhere to run and scale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3266311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9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a lot of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interface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Business logic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and security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Persistence and data stores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Source repository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Deployment pipeline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Platform and Infrastructure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and SDLC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585" y="1825625"/>
            <a:ext cx="10468707" cy="44110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1000+ Applications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90+ Customer organizations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300+ skills and 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Less than 40 developers and </a:t>
            </a:r>
            <a:r>
              <a:rPr lang="en-US" sz="2000" dirty="0" smtClean="0"/>
              <a:t>architects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Only 3 framework </a:t>
            </a:r>
            <a:r>
              <a:rPr lang="en-US" sz="2000" dirty="0" smtClean="0"/>
              <a:t>contributors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5 Database Administrators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9 Systems Administrators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buNone/>
            </a:pPr>
            <a:r>
              <a:rPr lang="en-US" sz="3200" dirty="0" smtClean="0"/>
              <a:t>To support and run it all!</a:t>
            </a:r>
            <a:endParaRPr lang="en-US" sz="3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FC8C7A-63F6-4757-B865-4F624ED9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46" y="365125"/>
            <a:ext cx="3429000" cy="609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04DB791-4526-4CC9-8354-4C27FC1C0CC6}"/>
              </a:ext>
            </a:extLst>
          </p:cNvPr>
          <p:cNvCxnSpPr/>
          <p:nvPr/>
        </p:nvCxnSpPr>
        <p:spPr>
          <a:xfrm>
            <a:off x="949568" y="3759031"/>
            <a:ext cx="3657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12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96270" cy="43513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You can be on the hook for many of these, even if it’s a vendor product!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Particularly if you’re hosting the application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Security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Testing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Platform and Infrastructure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Repository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Deployment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347" y="1878633"/>
            <a:ext cx="3985453" cy="39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And…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0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being judged…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Increasingly for our… </a:t>
            </a:r>
          </a:p>
          <a:p>
            <a:pPr lvl="1"/>
            <a:r>
              <a:rPr lang="en-US" sz="2000" dirty="0"/>
              <a:t>Speed!</a:t>
            </a:r>
          </a:p>
          <a:p>
            <a:pPr lvl="1"/>
            <a:r>
              <a:rPr lang="en-US" sz="2000" dirty="0"/>
              <a:t>Accessibility (usability for those with disabilities)</a:t>
            </a:r>
          </a:p>
          <a:p>
            <a:pPr lvl="1"/>
            <a:r>
              <a:rPr lang="en-US" sz="2000" dirty="0"/>
              <a:t>Responsiveness (usability on a wide range of devices)</a:t>
            </a:r>
          </a:p>
          <a:p>
            <a:pPr lvl="1"/>
            <a:r>
              <a:rPr lang="en-US" sz="2000" dirty="0"/>
              <a:t>Cost transparency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Less for our…</a:t>
            </a:r>
          </a:p>
          <a:p>
            <a:pPr lvl="1"/>
            <a:r>
              <a:rPr lang="en-US" sz="2000" dirty="0"/>
              <a:t>Risk profile</a:t>
            </a:r>
          </a:p>
          <a:p>
            <a:pPr lvl="1"/>
            <a:r>
              <a:rPr lang="en-US" sz="2000" dirty="0"/>
              <a:t>Meticulous custom services</a:t>
            </a:r>
            <a:br>
              <a:rPr lang="en-US" sz="2000" dirty="0"/>
            </a:br>
            <a:endParaRPr lang="en-US" sz="2000" dirty="0"/>
          </a:p>
          <a:p>
            <a:pPr>
              <a:buSzPct val="150000"/>
              <a:buFont typeface="Wingdings" panose="05000000000000000000" pitchFamily="2" charset="2"/>
              <a:buChar char=""/>
            </a:pPr>
            <a:r>
              <a:rPr lang="en-US" sz="2000" dirty="0"/>
              <a:t>Less is not none!</a:t>
            </a:r>
          </a:p>
        </p:txBody>
      </p:sp>
    </p:spTree>
    <p:extLst>
      <p:ext uri="{BB962C8B-B14F-4D97-AF65-F5344CB8AC3E}">
        <p14:creationId xmlns:p14="http://schemas.microsoft.com/office/powerpoint/2010/main" val="72773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99" y="1112397"/>
            <a:ext cx="3193413" cy="4151437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1825625"/>
            <a:ext cx="7458836" cy="4351338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Bryan Hopkins – University of Pennsylvania</a:t>
            </a:r>
          </a:p>
          <a:p>
            <a:pPr lvl="1"/>
            <a:r>
              <a:rPr lang="en-US" dirty="0" smtClean="0"/>
              <a:t>App Dev Lead </a:t>
            </a:r>
            <a:r>
              <a:rPr lang="en-US" dirty="0"/>
              <a:t>for Penn’s </a:t>
            </a:r>
            <a:r>
              <a:rPr lang="en-US" dirty="0" smtClean="0"/>
              <a:t>Cloud </a:t>
            </a:r>
            <a:r>
              <a:rPr lang="en-US" dirty="0"/>
              <a:t>First team</a:t>
            </a:r>
          </a:p>
          <a:p>
            <a:pPr lvl="2"/>
            <a:r>
              <a:rPr lang="en-US" dirty="0"/>
              <a:t>Past Lives:</a:t>
            </a:r>
          </a:p>
          <a:p>
            <a:pPr lvl="3"/>
            <a:r>
              <a:rPr lang="en-US" dirty="0"/>
              <a:t>Cold Fusion developer (</a:t>
            </a:r>
            <a:r>
              <a:rPr lang="en-US" dirty="0" err="1"/>
              <a:t>ewww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Java developer</a:t>
            </a:r>
          </a:p>
          <a:p>
            <a:pPr lvl="3"/>
            <a:r>
              <a:rPr lang="en-US" dirty="0"/>
              <a:t>Architect on our frameworks team</a:t>
            </a:r>
          </a:p>
          <a:p>
            <a:pPr lvl="3"/>
            <a:r>
              <a:rPr lang="en-US" dirty="0"/>
              <a:t>Infrastructure team lead for our initial Banner </a:t>
            </a:r>
            <a:r>
              <a:rPr lang="en-US" dirty="0" smtClean="0"/>
              <a:t>implementation</a:t>
            </a:r>
          </a:p>
          <a:p>
            <a:pPr lvl="3"/>
            <a:r>
              <a:rPr lang="en-US" dirty="0" smtClean="0"/>
              <a:t>Technology Coordination lead for campus initiatives</a:t>
            </a:r>
            <a:endParaRPr lang="en-US" dirty="0"/>
          </a:p>
          <a:p>
            <a:pPr lvl="2"/>
            <a:r>
              <a:rPr lang="en-US" dirty="0"/>
              <a:t>Keep it </a:t>
            </a:r>
            <a:r>
              <a:rPr lang="en-US" dirty="0" smtClean="0"/>
              <a:t>simple, with the support team in mind</a:t>
            </a:r>
            <a:endParaRPr lang="en-US" dirty="0"/>
          </a:p>
          <a:p>
            <a:pPr lvl="2"/>
            <a:r>
              <a:rPr lang="en-US" dirty="0" smtClean="0"/>
              <a:t>“The State Department within the SWAT Team”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36" y="1112398"/>
            <a:ext cx="3056764" cy="415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67609" y="848139"/>
            <a:ext cx="100540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 smtClean="0">
                <a:solidFill>
                  <a:srgbClr val="C00000"/>
                </a:solidFill>
              </a:rPr>
              <a:t>?</a:t>
            </a:r>
            <a:endParaRPr lang="en-US" sz="13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1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So what is Cloud First?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3618F5-D631-4A7F-AC13-2A81772A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gift: Green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78508EB-6F83-40A8-A1D2-BC707329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53" y="1956654"/>
            <a:ext cx="7055094" cy="437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short: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0"/>
            <a:ext cx="10708873" cy="4996451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Make it easier to choose Software as a Service options</a:t>
            </a:r>
          </a:p>
          <a:p>
            <a:pPr lvl="0"/>
            <a:r>
              <a:rPr lang="en-US" dirty="0"/>
              <a:t>Make it easier for partners to work with us</a:t>
            </a:r>
          </a:p>
          <a:p>
            <a:pPr lvl="0"/>
            <a:r>
              <a:rPr lang="en-US" dirty="0"/>
              <a:t>Re-envision the full technology stack for cloud-native agility</a:t>
            </a:r>
          </a:p>
          <a:p>
            <a:pPr lvl="0"/>
            <a:r>
              <a:rPr lang="en-US" dirty="0"/>
              <a:t>Model and socialize iterative and transparent value delivery</a:t>
            </a:r>
          </a:p>
          <a:p>
            <a:pPr lvl="0"/>
            <a:r>
              <a:rPr lang="en-US" dirty="0"/>
              <a:t>Automate or eliminate maintenance work</a:t>
            </a:r>
          </a:p>
          <a:p>
            <a:pPr lvl="0"/>
            <a:r>
              <a:rPr lang="en-US" dirty="0" smtClean="0"/>
              <a:t>Socialize and share what </a:t>
            </a:r>
            <a:r>
              <a:rPr lang="en-US" dirty="0"/>
              <a:t>we learn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5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1603640"/>
            <a:ext cx="7426412" cy="499645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Choose simplicity, speed, and iterative improvement over up-front completeness and strict controls.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Continuously iterate and re-evaluate decisions; nothing is beyond question.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Be mindful of increasing technical debt.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Choose automated solutions over manual ones, but respect the implications to manual process owners.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Use tools and technologies “off the shelf” in secure ways and as the provider intended.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6066F-0344-40A5-BF65-8C2DD374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95" y="904387"/>
            <a:ext cx="2769748" cy="5004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4593" y="5848797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Credit XKCD.com </a:t>
            </a:r>
            <a:r>
              <a:rPr lang="en-US" sz="1050" dirty="0">
                <a:hlinkClick r:id="rId3"/>
              </a:rPr>
              <a:t>https://xkcd.com/1742/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4973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does that translate?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interface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Business logic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and security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Persistence and data stores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Source repository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Deployment pipeline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Platform and Infrastructure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and SDLC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1283280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98" y="1283280"/>
            <a:ext cx="3644702" cy="36447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13747"/>
            <a:ext cx="6772275" cy="482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Assembling a stack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Prioritize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Evaluate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Integrate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Automate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01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ISC’s Cloud First Program at a glance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/>
          </p:nvPr>
        </p:nvGraphicFramePr>
        <p:xfrm>
          <a:off x="3581643" y="1469298"/>
          <a:ext cx="8889746" cy="5094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74C2324C-429F-4CA3-8B52-22B153C147D4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671646" cy="4737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James Choate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b="1" i="1" dirty="0"/>
              <a:t>Owner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Tiffany Hanulec</a:t>
            </a:r>
          </a:p>
          <a:p>
            <a:pPr marL="0" indent="0">
              <a:buNone/>
            </a:pPr>
            <a:r>
              <a:rPr lang="en-US" b="1" i="1" dirty="0"/>
              <a:t>Architecture, Infrastructure &amp; Migration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Bryan </a:t>
            </a:r>
            <a:r>
              <a:rPr lang="en-US" dirty="0"/>
              <a:t>Hopkins</a:t>
            </a:r>
          </a:p>
          <a:p>
            <a:pPr marL="0" indent="0">
              <a:buNone/>
            </a:pPr>
            <a:r>
              <a:rPr lang="en-US" b="1" i="1" dirty="0"/>
              <a:t>Application Design and Tools</a:t>
            </a:r>
            <a:br>
              <a:rPr lang="en-US" b="1" i="1" dirty="0"/>
            </a:b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/>
              <a:t/>
            </a:r>
            <a:br>
              <a:rPr lang="en-US" b="1" i="1" dirty="0"/>
            </a:br>
            <a:r>
              <a:rPr lang="en-US" dirty="0"/>
              <a:t>Teresa Leo</a:t>
            </a:r>
          </a:p>
          <a:p>
            <a:pPr marL="0" indent="0">
              <a:buNone/>
            </a:pPr>
            <a:r>
              <a:rPr lang="en-US" b="1" i="1" dirty="0"/>
              <a:t>Communications and Engagement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Janet Lind</a:t>
            </a:r>
            <a:br>
              <a:rPr lang="en-US" dirty="0" smtClean="0"/>
            </a:b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/>
              <a:t>Integration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1621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dirty="0" err="1"/>
              <a:t>AppDev</a:t>
            </a:r>
            <a:r>
              <a:rPr lang="en-US" dirty="0"/>
              <a:t> Team…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1603641"/>
            <a:ext cx="552727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built these </a:t>
            </a:r>
            <a:r>
              <a:rPr lang="en-US" dirty="0" smtClean="0"/>
              <a:t>ourselves</a:t>
            </a:r>
            <a:endParaRPr lang="en-US" dirty="0"/>
          </a:p>
          <a:p>
            <a:pPr lvl="1"/>
            <a:r>
              <a:rPr lang="en-US" dirty="0"/>
              <a:t>Full control</a:t>
            </a:r>
          </a:p>
          <a:p>
            <a:pPr lvl="1"/>
            <a:r>
              <a:rPr lang="en-US" dirty="0"/>
              <a:t>Minimal short term risk</a:t>
            </a:r>
          </a:p>
          <a:p>
            <a:pPr lvl="1"/>
            <a:r>
              <a:rPr lang="en-US" dirty="0"/>
              <a:t>Learn one language</a:t>
            </a:r>
          </a:p>
          <a:p>
            <a:pPr lvl="1"/>
            <a:r>
              <a:rPr lang="en-US" dirty="0"/>
              <a:t>Unique ISC terminology</a:t>
            </a:r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53" name="Content Placeholder 56"/>
          <p:cNvSpPr txBox="1">
            <a:spLocks/>
          </p:cNvSpPr>
          <p:nvPr/>
        </p:nvSpPr>
        <p:spPr>
          <a:xfrm>
            <a:off x="891265" y="1577139"/>
            <a:ext cx="10061657" cy="48369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C00000"/>
                </a:solidFill>
              </a:rPr>
              <a:t>Someone else built it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Less </a:t>
            </a:r>
            <a:r>
              <a:rPr lang="en-US" dirty="0">
                <a:solidFill>
                  <a:srgbClr val="C00000"/>
                </a:solidFill>
              </a:rPr>
              <a:t>control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More short-term risk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Learn to learn technologies quickly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Common terminology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More time spent on what people see, not frameworks and platforms</a:t>
            </a:r>
            <a:r>
              <a:rPr lang="en-US" dirty="0" smtClean="0">
                <a:solidFill>
                  <a:srgbClr val="C00000"/>
                </a:solidFill>
              </a:rPr>
              <a:t>!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/>
              <a:t>Assembling a cloud native application delivery stack</a:t>
            </a:r>
          </a:p>
          <a:p>
            <a:r>
              <a:rPr lang="en-US" dirty="0" smtClean="0"/>
              <a:t>Pioneering service-oriented, agile processes with automation</a:t>
            </a:r>
          </a:p>
          <a:p>
            <a:r>
              <a:rPr lang="en-US" dirty="0" smtClean="0"/>
              <a:t>Pioneering mobile-first and accessible designs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dirty="0" smtClean="0"/>
              <a:t>Platforms </a:t>
            </a:r>
            <a:r>
              <a:rPr lang="en-US" dirty="0"/>
              <a:t>Team…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1603641"/>
            <a:ext cx="552727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Compute resources are</a:t>
            </a:r>
            <a:endParaRPr lang="en-US" dirty="0"/>
          </a:p>
          <a:p>
            <a:pPr lvl="1"/>
            <a:r>
              <a:rPr lang="en-US" dirty="0" smtClean="0"/>
              <a:t>Carefully maintained</a:t>
            </a:r>
            <a:endParaRPr lang="en-US" dirty="0"/>
          </a:p>
          <a:p>
            <a:pPr lvl="1"/>
            <a:r>
              <a:rPr lang="en-US" dirty="0" smtClean="0"/>
              <a:t>Built individually from images</a:t>
            </a:r>
            <a:endParaRPr lang="en-US" dirty="0"/>
          </a:p>
          <a:p>
            <a:pPr lvl="1"/>
            <a:r>
              <a:rPr lang="en-US" dirty="0" smtClean="0"/>
              <a:t>Managed by hand</a:t>
            </a:r>
          </a:p>
          <a:p>
            <a:pPr lvl="2"/>
            <a:r>
              <a:rPr lang="en-US" dirty="0" smtClean="0"/>
              <a:t>According to policy</a:t>
            </a:r>
            <a:endParaRPr lang="en-US" dirty="0"/>
          </a:p>
          <a:p>
            <a:pPr lvl="1"/>
            <a:r>
              <a:rPr lang="en-US" dirty="0" smtClean="0"/>
              <a:t>In Penn’s datacenter</a:t>
            </a:r>
            <a:endParaRPr lang="en-US" dirty="0"/>
          </a:p>
          <a:p>
            <a:pPr lvl="1"/>
            <a:r>
              <a:rPr lang="en-US" dirty="0" smtClean="0"/>
              <a:t>Scaled to meet peak usage</a:t>
            </a:r>
            <a:endParaRPr lang="en-US" dirty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53" name="Content Placeholder 56"/>
          <p:cNvSpPr txBox="1">
            <a:spLocks/>
          </p:cNvSpPr>
          <p:nvPr/>
        </p:nvSpPr>
        <p:spPr>
          <a:xfrm>
            <a:off x="839287" y="1603641"/>
            <a:ext cx="10508917" cy="472427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Compute resources are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Disposable and read-only</a:t>
            </a:r>
          </a:p>
          <a:p>
            <a:pPr lvl="1"/>
            <a:r>
              <a:rPr lang="en-US" dirty="0" err="1" smtClean="0">
                <a:solidFill>
                  <a:srgbClr val="C00000"/>
                </a:solidFill>
              </a:rPr>
              <a:t>Idempotently</a:t>
            </a:r>
            <a:r>
              <a:rPr lang="en-US" dirty="0" smtClean="0">
                <a:solidFill>
                  <a:srgbClr val="C00000"/>
                </a:solidFill>
              </a:rPr>
              <a:t> deployed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Managed as code</a:t>
            </a:r>
          </a:p>
          <a:p>
            <a:pPr lvl="2"/>
            <a:r>
              <a:rPr lang="en-US" dirty="0" smtClean="0"/>
              <a:t>According to policy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In the public cloud</a:t>
            </a:r>
            <a:endParaRPr lang="en-US" dirty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Scaled to meet demand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/>
              <a:t>Migrate existing virtual workloads to cloud IaaS providers</a:t>
            </a:r>
          </a:p>
          <a:p>
            <a:r>
              <a:rPr lang="en-US" dirty="0" smtClean="0"/>
              <a:t>Enable fast and secure connectivity with cloud providers</a:t>
            </a:r>
          </a:p>
          <a:p>
            <a:r>
              <a:rPr lang="en-US" dirty="0" smtClean="0"/>
              <a:t>Enable cloud-native application delivery stack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9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</a:t>
            </a:r>
            <a:r>
              <a:rPr lang="en-US" dirty="0" smtClean="0"/>
              <a:t>Integrations </a:t>
            </a:r>
            <a:r>
              <a:rPr lang="en-US" dirty="0"/>
              <a:t>Team…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1603641"/>
            <a:ext cx="552727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Integrations</a:t>
            </a:r>
          </a:p>
          <a:p>
            <a:pPr lvl="1"/>
            <a:r>
              <a:rPr lang="en-US" dirty="0" smtClean="0"/>
              <a:t>Transform and migrate data</a:t>
            </a:r>
            <a:endParaRPr lang="en-US" dirty="0"/>
          </a:p>
          <a:p>
            <a:pPr lvl="1"/>
            <a:r>
              <a:rPr lang="en-US" dirty="0" smtClean="0"/>
              <a:t>Point-to-point as needed</a:t>
            </a:r>
            <a:endParaRPr lang="en-US" dirty="0"/>
          </a:p>
          <a:p>
            <a:pPr lvl="1"/>
            <a:r>
              <a:rPr lang="en-US" dirty="0" smtClean="0"/>
              <a:t>In many tools and languages</a:t>
            </a:r>
            <a:endParaRPr lang="en-US" dirty="0"/>
          </a:p>
          <a:p>
            <a:pPr lvl="1"/>
            <a:r>
              <a:rPr lang="en-US" dirty="0" smtClean="0"/>
              <a:t>Coded by developers</a:t>
            </a:r>
            <a:endParaRPr lang="en-US" dirty="0"/>
          </a:p>
          <a:p>
            <a:pPr lvl="1"/>
            <a:r>
              <a:rPr lang="en-US" dirty="0" smtClean="0"/>
              <a:t>Focused on Oracle databases</a:t>
            </a:r>
            <a:endParaRPr lang="en-US" dirty="0"/>
          </a:p>
          <a:p>
            <a:pPr lvl="1"/>
            <a:r>
              <a:rPr lang="en-US" dirty="0" smtClean="0"/>
              <a:t>Prefer flat files and direct database links</a:t>
            </a:r>
            <a:endParaRPr lang="en-US" dirty="0"/>
          </a:p>
          <a:p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53" name="Content Placeholder 56"/>
          <p:cNvSpPr txBox="1">
            <a:spLocks/>
          </p:cNvSpPr>
          <p:nvPr/>
        </p:nvSpPr>
        <p:spPr>
          <a:xfrm>
            <a:off x="831631" y="1603640"/>
            <a:ext cx="9008108" cy="48236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Integrations</a:t>
            </a:r>
          </a:p>
          <a:p>
            <a:pPr lvl="1"/>
            <a:r>
              <a:rPr lang="en-US" dirty="0"/>
              <a:t>Transform and migrate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Coherently structured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Managed by a single tool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Configured by data analysts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Supports a wide range of data sources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Prefer RESTful web services and APIs with partners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/>
              <a:t>Implement cloud-based and cloud-enabled ETL solution</a:t>
            </a:r>
          </a:p>
          <a:p>
            <a:r>
              <a:rPr lang="en-US" dirty="0" smtClean="0"/>
              <a:t>Establish data governance and integration preferred practices for the cloud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3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Make us nimble integrators, and maintain low technical debt.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Bottom Line For All Teams…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2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Core </a:t>
            </a:r>
            <a:r>
              <a:rPr lang="en-US" dirty="0" smtClean="0"/>
              <a:t>Cloud First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i="1" dirty="0"/>
              <a:t>Not everyone is speaking, but this is </a:t>
            </a:r>
            <a:r>
              <a:rPr lang="en-US" b="1" i="1" u="sng" dirty="0"/>
              <a:t>everyone’s</a:t>
            </a:r>
            <a:r>
              <a:rPr lang="en-US" b="1" i="1" dirty="0"/>
              <a:t> work</a:t>
            </a:r>
            <a:br>
              <a:rPr lang="en-US" b="1" i="1" dirty="0"/>
            </a:br>
            <a:endParaRPr lang="en-US" b="1" i="1" dirty="0"/>
          </a:p>
          <a:p>
            <a:r>
              <a:rPr lang="en-US" dirty="0" smtClean="0"/>
              <a:t>Tim </a:t>
            </a:r>
            <a:r>
              <a:rPr lang="en-US" dirty="0"/>
              <a:t>Bouffard, Application Architect</a:t>
            </a:r>
          </a:p>
          <a:p>
            <a:r>
              <a:rPr lang="en-US" dirty="0"/>
              <a:t>Sam Donnelly, Sr. Application Developer</a:t>
            </a:r>
          </a:p>
          <a:p>
            <a:r>
              <a:rPr lang="en-US" dirty="0"/>
              <a:t>Justin Ettore, Systems Architect</a:t>
            </a:r>
          </a:p>
          <a:p>
            <a:r>
              <a:rPr lang="en-US" dirty="0"/>
              <a:t>Dane Fetterman, IT </a:t>
            </a:r>
            <a:r>
              <a:rPr lang="en-US" dirty="0" smtClean="0"/>
              <a:t>Architect</a:t>
            </a:r>
          </a:p>
          <a:p>
            <a:r>
              <a:rPr lang="en-US" dirty="0" smtClean="0"/>
              <a:t>Tiffany Hanulec, IT Technical Director</a:t>
            </a:r>
          </a:p>
          <a:p>
            <a:r>
              <a:rPr lang="en-US" dirty="0" smtClean="0"/>
              <a:t>Janet Lind, IT Director</a:t>
            </a:r>
            <a:endParaRPr lang="en-US" dirty="0"/>
          </a:p>
          <a:p>
            <a:r>
              <a:rPr lang="en-US" dirty="0"/>
              <a:t>Anome Mammes, Sr. Application Developer</a:t>
            </a:r>
          </a:p>
          <a:p>
            <a:r>
              <a:rPr lang="en-US" dirty="0"/>
              <a:t>Lisa McBriar, Sr. Business Systems Analyst</a:t>
            </a:r>
          </a:p>
          <a:p>
            <a:r>
              <a:rPr lang="en-US" dirty="0"/>
              <a:t>Matt Schleindl, Application Architect</a:t>
            </a:r>
          </a:p>
          <a:p>
            <a:r>
              <a:rPr lang="en-US" dirty="0"/>
              <a:t>Namitha Venkatesh, Senior IT </a:t>
            </a:r>
            <a:r>
              <a:rPr lang="en-US" dirty="0" smtClean="0"/>
              <a:t>Manager</a:t>
            </a:r>
          </a:p>
          <a:p>
            <a:r>
              <a:rPr lang="en-US" dirty="0" smtClean="0"/>
              <a:t>Mathias Wegner, Network Engineer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44DE5-D32A-44CB-A490-AFC769D5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7B8F7A69-88F9-49F5-936B-5F85BAE5E4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128675"/>
              </p:ext>
            </p:extLst>
          </p:nvPr>
        </p:nvGraphicFramePr>
        <p:xfrm>
          <a:off x="838200" y="1743562"/>
          <a:ext cx="10515600" cy="480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CD0C2C84-EB00-4358-9641-E17DE5CBB728}"/>
              </a:ext>
            </a:extLst>
          </p:cNvPr>
          <p:cNvSpPr/>
          <p:nvPr/>
        </p:nvSpPr>
        <p:spPr>
          <a:xfrm>
            <a:off x="574431" y="1473933"/>
            <a:ext cx="2379784" cy="905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 Slate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5C30ABDE-3DD1-49D5-B76F-B0502EFDAE6C}"/>
              </a:ext>
            </a:extLst>
          </p:cNvPr>
          <p:cNvSpPr/>
          <p:nvPr/>
        </p:nvSpPr>
        <p:spPr>
          <a:xfrm>
            <a:off x="3059723" y="1633780"/>
            <a:ext cx="2063261" cy="492370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This is a continuous process…</a:t>
            </a:r>
            <a:br>
              <a:rPr lang="en-US" sz="4000" dirty="0" smtClean="0"/>
            </a:br>
            <a:r>
              <a:rPr lang="en-US" sz="4000" dirty="0" smtClean="0"/>
              <a:t>but where are we now?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09" y="0"/>
            <a:ext cx="8513613" cy="63941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76606" y="6209508"/>
            <a:ext cx="7421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www.isc.upenn.edu/cloud-development-architecture-roadmap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Architectural </a:t>
            </a:r>
            <a:r>
              <a:rPr lang="en-US" sz="4000" dirty="0" err="1" smtClean="0"/>
              <a:t>Roadmapping</a:t>
            </a:r>
            <a:r>
              <a:rPr lang="en-US" sz="4000" dirty="0" smtClean="0"/>
              <a:t>:</a:t>
            </a:r>
          </a:p>
          <a:p>
            <a:pPr marL="0" indent="0" algn="ctr">
              <a:buNone/>
            </a:pPr>
            <a:r>
              <a:rPr lang="en-US" sz="4000" dirty="0" smtClean="0"/>
              <a:t>More important than ever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9496445"/>
              </p:ext>
            </p:extLst>
          </p:nvPr>
        </p:nvGraphicFramePr>
        <p:xfrm>
          <a:off x="838198" y="1825624"/>
          <a:ext cx="11110547" cy="49462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6638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588893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777637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777637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491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0869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Thousands of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binding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Responsive</a:t>
                      </a:r>
                      <a:r>
                        <a:rPr lang="en-US" dirty="0"/>
                        <a:t> by default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Accessible</a:t>
                      </a:r>
                      <a:r>
                        <a:rPr lang="en-US" dirty="0"/>
                        <a:t> </a:t>
                      </a:r>
                      <a:r>
                        <a:rPr lang="en-US" dirty="0" smtClean="0"/>
                        <a:t>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Cleaner,</a:t>
                      </a:r>
                      <a:r>
                        <a:rPr lang="en-US" baseline="0" dirty="0" smtClean="0">
                          <a:latin typeface="+mn-lt"/>
                        </a:rPr>
                        <a:t> simple UIs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+mn-lt"/>
                        </a:rPr>
                        <a:t>UX vision more achievable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From Google and Twitter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210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In-browser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Angular-aware code </a:t>
                      </a:r>
                      <a:r>
                        <a:rPr lang="en-US" dirty="0" smtClean="0"/>
                        <a:t>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Variable completion with typing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baseline="0" dirty="0" err="1" smtClean="0"/>
                        <a:t>JSDoc</a:t>
                      </a: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Contractors already know it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916704-D19E-4CDB-8AED-428D066B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2" y="2877136"/>
            <a:ext cx="1367204" cy="1367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D49AD2-D5D2-4693-B6ED-390BD5D95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62" y="4672753"/>
            <a:ext cx="1290570" cy="1290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27078C1-66F8-4689-B373-2638AC7A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03" y="2976903"/>
            <a:ext cx="1565059" cy="1302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4003" y="5889606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Webstorm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5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31494729"/>
              </p:ext>
            </p:extLst>
          </p:nvPr>
        </p:nvGraphicFramePr>
        <p:xfrm>
          <a:off x="838199" y="1825625"/>
          <a:ext cx="10955216" cy="50323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3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38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Thousands of packages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</a:t>
                      </a:r>
                      <a:r>
                        <a:rPr lang="en-US" dirty="0" smtClean="0"/>
                        <a:t>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Simple</a:t>
                      </a:r>
                      <a:r>
                        <a:rPr lang="en-US" baseline="0" dirty="0" smtClean="0"/>
                        <a:t> and powerful: few lines of code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  <a:hlinkClick r:id="rId3"/>
                        </a:rPr>
                        <a:t>Self </a:t>
                      </a:r>
                      <a:r>
                        <a:rPr lang="en-US" u="none" dirty="0" smtClean="0">
                          <a:latin typeface="+mn-lt"/>
                          <a:hlinkClick r:id="rId3"/>
                        </a:rPr>
                        <a:t>documenting APIs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Automatically generated test </a:t>
                      </a:r>
                      <a:r>
                        <a:rPr lang="en-US" u="none" dirty="0" smtClean="0">
                          <a:latin typeface="+mn-lt"/>
                        </a:rPr>
                        <a:t>interfaces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Tremendous campus 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Very easy to learn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0580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Django-aware code </a:t>
                      </a:r>
                      <a:r>
                        <a:rPr lang="en-US" dirty="0" smtClean="0"/>
                        <a:t>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Great Django</a:t>
                      </a:r>
                      <a:r>
                        <a:rPr lang="en-US" baseline="0" dirty="0" smtClean="0"/>
                        <a:t> Testing integration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 with a free tier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3BD522-7213-4FD1-B7D3-5AE07865E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34" y="2738802"/>
            <a:ext cx="2468358" cy="166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A1AB1D3-3414-462F-ACF2-CFE4F8C90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2" y="2738802"/>
            <a:ext cx="1666142" cy="166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44" y="4885102"/>
            <a:ext cx="3002644" cy="1576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4687" y="631428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PyCharm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4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7473375"/>
              </p:ext>
            </p:extLst>
          </p:nvPr>
        </p:nvGraphicFramePr>
        <p:xfrm>
          <a:off x="838199" y="1825624"/>
          <a:ext cx="10955216" cy="49886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Thousands of packages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Incredible I/O </a:t>
                      </a:r>
                      <a:r>
                        <a:rPr lang="en-US" dirty="0" smtClean="0"/>
                        <a:t>performance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Full stack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No effort </a:t>
                      </a:r>
                      <a:r>
                        <a:rPr lang="en-US" u="none" dirty="0" err="1" smtClean="0">
                          <a:latin typeface="+mn-lt"/>
                        </a:rPr>
                        <a:t>PennKey</a:t>
                      </a:r>
                      <a:r>
                        <a:rPr lang="en-US" u="none" dirty="0" smtClean="0">
                          <a:latin typeface="+mn-lt"/>
                        </a:rPr>
                        <a:t> login with </a:t>
                      </a:r>
                      <a:r>
                        <a:rPr lang="en-US" u="none" dirty="0">
                          <a:latin typeface="+mn-lt"/>
                        </a:rPr>
                        <a:t>Shibboleth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Framework-aware code complete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Fullstack</a:t>
                      </a:r>
                      <a:r>
                        <a:rPr lang="en-US" dirty="0"/>
                        <a:t> debugging with AngularJS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 with a free tier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D981D2-8648-4E39-A14F-6FAF92199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47" y="4742071"/>
            <a:ext cx="1290570" cy="1290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D564EBA-24B0-448F-96F8-AB8F9F3B6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86" y="2781105"/>
            <a:ext cx="1431791" cy="1652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024A934-4EFB-4493-B4D1-286982C96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26" y="2906537"/>
            <a:ext cx="1413416" cy="1413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2588" y="6032641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Webstorm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1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7152841"/>
              </p:ext>
            </p:extLst>
          </p:nvPr>
        </p:nvGraphicFramePr>
        <p:xfrm>
          <a:off x="838199" y="1825625"/>
          <a:ext cx="10955216" cy="50697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604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248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Oracle-like features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That actually work!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Highly performant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Relational AND NoSQL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Drop-in replacement for Oracle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Works great with </a:t>
                      </a:r>
                      <a:r>
                        <a:rPr lang="en-US" u="none" dirty="0" err="1">
                          <a:latin typeface="+mn-lt"/>
                        </a:rPr>
                        <a:t>Talend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DB of choice for warehousing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</a:t>
                      </a:r>
                      <a:r>
                        <a:rPr lang="en-US" dirty="0" smtClean="0"/>
                        <a:t>source, ethical, and Free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Strong local </a:t>
                      </a:r>
                      <a:r>
                        <a:rPr lang="en-US" dirty="0" smtClean="0"/>
                        <a:t>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233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with every RDBMS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Powerful autocompletion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Very easy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Don’t need to know SQL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606346-5E8D-4DBC-863F-0F155599E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69" y="2382350"/>
            <a:ext cx="2057601" cy="2283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2BA4E3-1C94-40F9-BDEC-FDEB4ADB4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84" y="4773265"/>
            <a:ext cx="1482969" cy="1482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017" y="6092384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DataGrip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1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8940615"/>
              </p:ext>
            </p:extLst>
          </p:nvPr>
        </p:nvGraphicFramePr>
        <p:xfrm>
          <a:off x="838199" y="1825625"/>
          <a:ext cx="10955216" cy="50962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016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4964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supported SDK in every language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follow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Framework and platform agnostic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Built in DDoS protection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Powerful and flexible security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API Keys and Usage </a:t>
                      </a:r>
                      <a:r>
                        <a:rPr lang="en-US" u="none" dirty="0" smtClean="0">
                          <a:latin typeface="+mn-lt"/>
                        </a:rPr>
                        <a:t>plans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baseline="0" dirty="0" smtClean="0">
                          <a:latin typeface="+mn-lt"/>
                        </a:rPr>
                        <a:t>Configurable “stages”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Incredibly cheap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Serverless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u="none" dirty="0"/>
                        <a:t>Service orientation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1934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supported SDK in every language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Failure tolerant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Limitless scalability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Works with Mule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Inexpensive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D6CBD2-062D-4CBA-AE53-C63A121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95" y="2785449"/>
            <a:ext cx="1279946" cy="1752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D42A248-7D58-4EAA-99B7-7AA3754F8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5" y="4359162"/>
            <a:ext cx="2346366" cy="2346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8995" y="5994703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Amazon SQS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2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8181186"/>
              </p:ext>
            </p:extLst>
          </p:nvPr>
        </p:nvGraphicFramePr>
        <p:xfrm>
          <a:off x="838199" y="1825625"/>
          <a:ext cx="10955216" cy="50323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016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4964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Integrates directly with AWS Services like S3 and 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Fully</a:t>
                      </a:r>
                      <a:r>
                        <a:rPr lang="en-US" baseline="0" dirty="0" smtClean="0"/>
                        <a:t> automated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No code</a:t>
                      </a:r>
                      <a:r>
                        <a:rPr lang="en-US" u="none" baseline="0" dirty="0" smtClean="0">
                          <a:latin typeface="+mn-lt"/>
                        </a:rPr>
                        <a:t> to write or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Near</a:t>
                      </a:r>
                      <a:r>
                        <a:rPr lang="en-US" u="none" baseline="0" dirty="0" smtClean="0">
                          <a:latin typeface="+mn-lt"/>
                        </a:rPr>
                        <a:t> real-time replication (5 minutes)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Managed</a:t>
                      </a:r>
                      <a:r>
                        <a:rPr lang="en-US" baseline="0" dirty="0" smtClean="0"/>
                        <a:t> Software as a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Great support and community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u="none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1934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48" y="2494726"/>
            <a:ext cx="3072848" cy="122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3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an application?</a:t>
            </a:r>
          </a:p>
          <a:p>
            <a:r>
              <a:rPr lang="en-US" dirty="0" smtClean="0"/>
              <a:t>Where </a:t>
            </a:r>
            <a:r>
              <a:rPr lang="en-US" dirty="0"/>
              <a:t>did Penn ISC start, and why change?</a:t>
            </a:r>
          </a:p>
          <a:p>
            <a:r>
              <a:rPr lang="en-US" dirty="0"/>
              <a:t>What is Cloud First?</a:t>
            </a:r>
          </a:p>
          <a:p>
            <a:r>
              <a:rPr lang="en-US" dirty="0" smtClean="0"/>
              <a:t>How </a:t>
            </a:r>
            <a:r>
              <a:rPr lang="en-US" dirty="0"/>
              <a:t>are we working?</a:t>
            </a:r>
          </a:p>
          <a:p>
            <a:r>
              <a:rPr lang="en-US" dirty="0"/>
              <a:t>What have we learned?</a:t>
            </a:r>
          </a:p>
        </p:txBody>
      </p:sp>
    </p:spTree>
    <p:extLst>
      <p:ext uri="{BB962C8B-B14F-4D97-AF65-F5344CB8AC3E}">
        <p14:creationId xmlns:p14="http://schemas.microsoft.com/office/powerpoint/2010/main" val="4276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Microservices and SOA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4495643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longer self-contained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Think service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mtClean="0"/>
              <a:t>DAR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Finance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Student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Composed of small pieces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Reusable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Built that way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Deployed that way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369169" y="1345921"/>
            <a:ext cx="6578991" cy="4831042"/>
            <a:chOff x="1609522" y="988438"/>
            <a:chExt cx="5852160" cy="4213051"/>
          </a:xfrm>
        </p:grpSpPr>
        <p:sp>
          <p:nvSpPr>
            <p:cNvPr id="59" name="Right Arrow 4"/>
            <p:cNvSpPr/>
            <p:nvPr/>
          </p:nvSpPr>
          <p:spPr bwMode="auto">
            <a:xfrm>
              <a:off x="1609522" y="988438"/>
              <a:ext cx="5852160" cy="853041"/>
            </a:xfrm>
            <a:prstGeom prst="rightArrow">
              <a:avLst/>
            </a:prstGeom>
            <a:gradFill>
              <a:gsLst>
                <a:gs pos="100000">
                  <a:srgbClr val="00529B"/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108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</a:rPr>
                <a:t>Looser Coupling, More Flexible/Portable, More Complex Outer Architecture</a:t>
              </a:r>
            </a:p>
          </p:txBody>
        </p:sp>
        <p:sp>
          <p:nvSpPr>
            <p:cNvPr id="60" name="Left Arrow 14"/>
            <p:cNvSpPr/>
            <p:nvPr/>
          </p:nvSpPr>
          <p:spPr bwMode="auto">
            <a:xfrm>
              <a:off x="1609522" y="4317707"/>
              <a:ext cx="5852160" cy="883782"/>
            </a:xfrm>
            <a:prstGeom prst="leftArrow">
              <a:avLst/>
            </a:prstGeom>
            <a:gradFill>
              <a:gsLst>
                <a:gs pos="100000">
                  <a:srgbClr val="00529B"/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108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</a:rPr>
                <a:t>Tighter Coupling, Less Flexible/Portable, Less Complex Outer Architecture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609522" y="1941990"/>
              <a:ext cx="5852160" cy="2275206"/>
              <a:chOff x="1609522" y="1931870"/>
              <a:chExt cx="5852160" cy="2275206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609522" y="1931870"/>
                <a:ext cx="1591056" cy="2275206"/>
                <a:chOff x="2371522" y="1931870"/>
                <a:chExt cx="1591056" cy="2275206"/>
              </a:xfrm>
            </p:grpSpPr>
            <p:sp>
              <p:nvSpPr>
                <p:cNvPr id="104" name="TextBox 103"/>
                <p:cNvSpPr txBox="1"/>
                <p:nvPr/>
              </p:nvSpPr>
              <p:spPr>
                <a:xfrm>
                  <a:off x="2703782" y="1931870"/>
                  <a:ext cx="9265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Monolithic App</a:t>
                  </a:r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2371522" y="2124605"/>
                  <a:ext cx="1591056" cy="2082471"/>
                  <a:chOff x="2371522" y="2124605"/>
                  <a:chExt cx="2020824" cy="2082471"/>
                </a:xfrm>
              </p:grpSpPr>
              <p:sp>
                <p:nvSpPr>
                  <p:cNvPr id="106" name="Can 5"/>
                  <p:cNvSpPr/>
                  <p:nvPr/>
                </p:nvSpPr>
                <p:spPr bwMode="auto">
                  <a:xfrm>
                    <a:off x="2371522" y="3292676"/>
                    <a:ext cx="2020824" cy="914400"/>
                  </a:xfrm>
                  <a:prstGeom prst="can">
                    <a:avLst/>
                  </a:prstGeom>
                  <a:solidFill>
                    <a:srgbClr val="00529B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 Store</a:t>
                    </a:r>
                  </a:p>
                </p:txBody>
              </p:sp>
              <p:grpSp>
                <p:nvGrpSpPr>
                  <p:cNvPr id="107" name="Group 106"/>
                  <p:cNvGrpSpPr/>
                  <p:nvPr/>
                </p:nvGrpSpPr>
                <p:grpSpPr>
                  <a:xfrm>
                    <a:off x="2371522" y="2124605"/>
                    <a:ext cx="2020824" cy="1076462"/>
                    <a:chOff x="2371522" y="2124605"/>
                    <a:chExt cx="2020824" cy="1076462"/>
                  </a:xfrm>
                </p:grpSpPr>
                <p:sp>
                  <p:nvSpPr>
                    <p:cNvPr id="108" name="Rectangle 107"/>
                    <p:cNvSpPr/>
                    <p:nvPr/>
                  </p:nvSpPr>
                  <p:spPr bwMode="auto">
                    <a:xfrm>
                      <a:off x="2371522" y="2124605"/>
                      <a:ext cx="2020824" cy="823929"/>
                    </a:xfrm>
                    <a:prstGeom prst="rect">
                      <a:avLst/>
                    </a:prstGeom>
                    <a:solidFill>
                      <a:srgbClr val="00529B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WAR/EAR</a:t>
                      </a: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 bwMode="auto">
                    <a:xfrm>
                      <a:off x="2371522" y="2972467"/>
                      <a:ext cx="2020824" cy="228600"/>
                    </a:xfrm>
                    <a:prstGeom prst="rect">
                      <a:avLst/>
                    </a:prstGeom>
                    <a:solidFill>
                      <a:srgbClr val="00529B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App Server</a:t>
                      </a:r>
                    </a:p>
                  </p:txBody>
                </p:sp>
              </p:grpSp>
            </p:grpSp>
          </p:grpSp>
          <p:grpSp>
            <p:nvGrpSpPr>
              <p:cNvPr id="63" name="Group 62"/>
              <p:cNvGrpSpPr/>
              <p:nvPr/>
            </p:nvGrpSpPr>
            <p:grpSpPr>
              <a:xfrm>
                <a:off x="5084242" y="1931870"/>
                <a:ext cx="2377440" cy="2275206"/>
                <a:chOff x="7348507" y="1931870"/>
                <a:chExt cx="2685233" cy="2275206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8211332" y="1931870"/>
                  <a:ext cx="95958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Microservices</a:t>
                  </a: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7348507" y="2124605"/>
                  <a:ext cx="2685233" cy="2082471"/>
                  <a:chOff x="7348507" y="2124605"/>
                  <a:chExt cx="2685233" cy="2082471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7348507" y="2124605"/>
                    <a:ext cx="502920" cy="2082471"/>
                    <a:chOff x="7348507" y="2124605"/>
                    <a:chExt cx="502920" cy="2082471"/>
                  </a:xfrm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7348507" y="2124605"/>
                      <a:ext cx="502920" cy="1083928"/>
                      <a:chOff x="8407300" y="1772725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102" name="Rectangle 101"/>
                      <p:cNvSpPr/>
                      <p:nvPr/>
                    </p:nvSpPr>
                    <p:spPr bwMode="auto">
                      <a:xfrm>
                        <a:off x="8407300" y="1772725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A</a:t>
                        </a:r>
                      </a:p>
                    </p:txBody>
                  </p:sp>
                  <p:sp>
                    <p:nvSpPr>
                      <p:cNvPr id="103" name="Rectangle 102"/>
                      <p:cNvSpPr/>
                      <p:nvPr/>
                    </p:nvSpPr>
                    <p:spPr bwMode="auto">
                      <a:xfrm>
                        <a:off x="8407300" y="2634572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101" name="Can 16"/>
                    <p:cNvSpPr/>
                    <p:nvPr/>
                  </p:nvSpPr>
                  <p:spPr bwMode="auto">
                    <a:xfrm>
                      <a:off x="7348507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7894085" y="2124605"/>
                    <a:ext cx="502920" cy="2082471"/>
                    <a:chOff x="7896466" y="2124605"/>
                    <a:chExt cx="502920" cy="2082471"/>
                  </a:xfrm>
                </p:grpSpPr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7896466" y="2124605"/>
                      <a:ext cx="502920" cy="1083928"/>
                      <a:chOff x="9066053" y="1772724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8" name="Rectangle 97"/>
                      <p:cNvSpPr/>
                      <p:nvPr/>
                    </p:nvSpPr>
                    <p:spPr bwMode="auto">
                      <a:xfrm>
                        <a:off x="9066053" y="1772724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B</a:t>
                        </a:r>
                      </a:p>
                    </p:txBody>
                  </p:sp>
                  <p:sp>
                    <p:nvSpPr>
                      <p:cNvPr id="99" name="Rectangle 98"/>
                      <p:cNvSpPr/>
                      <p:nvPr/>
                    </p:nvSpPr>
                    <p:spPr bwMode="auto">
                      <a:xfrm>
                        <a:off x="9066053" y="2634571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97" name="Can 28"/>
                    <p:cNvSpPr/>
                    <p:nvPr/>
                  </p:nvSpPr>
                  <p:spPr bwMode="auto">
                    <a:xfrm>
                      <a:off x="7896466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8439663" y="2124605"/>
                    <a:ext cx="502920" cy="2082471"/>
                    <a:chOff x="8444425" y="2124605"/>
                    <a:chExt cx="502920" cy="2082471"/>
                  </a:xfrm>
                </p:grpSpPr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8444425" y="2124605"/>
                      <a:ext cx="502920" cy="1083928"/>
                      <a:chOff x="9724806" y="1772112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4" name="Rectangle 93"/>
                      <p:cNvSpPr/>
                      <p:nvPr/>
                    </p:nvSpPr>
                    <p:spPr bwMode="auto">
                      <a:xfrm>
                        <a:off x="9724806" y="1772112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C</a:t>
                        </a:r>
                      </a:p>
                    </p:txBody>
                  </p:sp>
                  <p:sp>
                    <p:nvSpPr>
                      <p:cNvPr id="95" name="Rectangle 94"/>
                      <p:cNvSpPr/>
                      <p:nvPr/>
                    </p:nvSpPr>
                    <p:spPr bwMode="auto">
                      <a:xfrm>
                        <a:off x="9724806" y="2633959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93" name="Can 32"/>
                    <p:cNvSpPr/>
                    <p:nvPr/>
                  </p:nvSpPr>
                  <p:spPr bwMode="auto">
                    <a:xfrm>
                      <a:off x="8444425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8985241" y="2124605"/>
                    <a:ext cx="502920" cy="2082471"/>
                    <a:chOff x="8982859" y="2124605"/>
                    <a:chExt cx="502920" cy="2082471"/>
                  </a:xfrm>
                </p:grpSpPr>
                <p:grpSp>
                  <p:nvGrpSpPr>
                    <p:cNvPr id="88" name="Group 87"/>
                    <p:cNvGrpSpPr/>
                    <p:nvPr/>
                  </p:nvGrpSpPr>
                  <p:grpSpPr>
                    <a:xfrm>
                      <a:off x="8982859" y="2124605"/>
                      <a:ext cx="502920" cy="1083928"/>
                      <a:chOff x="10383559" y="1772110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0" name="Rectangle 89"/>
                      <p:cNvSpPr/>
                      <p:nvPr/>
                    </p:nvSpPr>
                    <p:spPr bwMode="auto">
                      <a:xfrm>
                        <a:off x="10383559" y="1772110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D</a:t>
                        </a:r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 bwMode="auto">
                      <a:xfrm>
                        <a:off x="10383559" y="2633957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89" name="Can 36"/>
                    <p:cNvSpPr/>
                    <p:nvPr/>
                  </p:nvSpPr>
                  <p:spPr bwMode="auto">
                    <a:xfrm>
                      <a:off x="8982859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9530820" y="2124605"/>
                    <a:ext cx="502920" cy="2082471"/>
                    <a:chOff x="9530820" y="2124605"/>
                    <a:chExt cx="502920" cy="2082471"/>
                  </a:xfrm>
                </p:grpSpPr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9530820" y="2124605"/>
                      <a:ext cx="502920" cy="1083928"/>
                      <a:chOff x="11042310" y="1772110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86" name="Rectangle 85"/>
                      <p:cNvSpPr/>
                      <p:nvPr/>
                    </p:nvSpPr>
                    <p:spPr bwMode="auto">
                      <a:xfrm>
                        <a:off x="11042310" y="1772110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E</a:t>
                        </a:r>
                      </a:p>
                    </p:txBody>
                  </p:sp>
                  <p:sp>
                    <p:nvSpPr>
                      <p:cNvPr id="87" name="Rectangle 86"/>
                      <p:cNvSpPr/>
                      <p:nvPr/>
                    </p:nvSpPr>
                    <p:spPr bwMode="auto">
                      <a:xfrm>
                        <a:off x="11042310" y="2633957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85" name="Can 40"/>
                    <p:cNvSpPr/>
                    <p:nvPr/>
                  </p:nvSpPr>
                  <p:spPr bwMode="auto">
                    <a:xfrm>
                      <a:off x="9530820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</p:grpSp>
          </p:grpSp>
          <p:grpSp>
            <p:nvGrpSpPr>
              <p:cNvPr id="64" name="Group 63"/>
              <p:cNvGrpSpPr/>
              <p:nvPr/>
            </p:nvGrpSpPr>
            <p:grpSpPr>
              <a:xfrm>
                <a:off x="3346882" y="1931870"/>
                <a:ext cx="1591056" cy="2275206"/>
                <a:chOff x="4744179" y="1931870"/>
                <a:chExt cx="1591056" cy="2275206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781487" y="1931870"/>
                  <a:ext cx="1516441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Coarse-Grained Services</a:t>
                  </a:r>
                </a:p>
              </p:txBody>
            </p:sp>
            <p:grpSp>
              <p:nvGrpSpPr>
                <p:cNvPr id="66" name="Group 65"/>
                <p:cNvGrpSpPr/>
                <p:nvPr/>
              </p:nvGrpSpPr>
              <p:grpSpPr>
                <a:xfrm>
                  <a:off x="4744179" y="2124605"/>
                  <a:ext cx="1591056" cy="2082471"/>
                  <a:chOff x="4498013" y="2124605"/>
                  <a:chExt cx="2017430" cy="2082471"/>
                </a:xfrm>
              </p:grpSpPr>
              <p:sp>
                <p:nvSpPr>
                  <p:cNvPr id="67" name="Can 7"/>
                  <p:cNvSpPr/>
                  <p:nvPr/>
                </p:nvSpPr>
                <p:spPr bwMode="auto">
                  <a:xfrm>
                    <a:off x="5189563" y="3292676"/>
                    <a:ext cx="1325880" cy="914400"/>
                  </a:xfrm>
                  <a:prstGeom prst="can">
                    <a:avLst/>
                  </a:prstGeom>
                  <a:solidFill>
                    <a:srgbClr val="E5550D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 Store</a:t>
                    </a:r>
                  </a:p>
                </p:txBody>
              </p: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498013" y="2124605"/>
                    <a:ext cx="1329528" cy="1076473"/>
                    <a:chOff x="4498013" y="2124605"/>
                    <a:chExt cx="1329528" cy="1076473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 bwMode="auto">
                    <a:xfrm>
                      <a:off x="4499837" y="2972931"/>
                      <a:ext cx="1325880" cy="228147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App Server</a:t>
                      </a:r>
                    </a:p>
                  </p:txBody>
                </p:sp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4498013" y="2124605"/>
                      <a:ext cx="1329528" cy="823931"/>
                      <a:chOff x="4498013" y="2124605"/>
                      <a:chExt cx="1329528" cy="823931"/>
                    </a:xfrm>
                  </p:grpSpPr>
                  <p:sp>
                    <p:nvSpPr>
                      <p:cNvPr id="75" name="Rectangle 74"/>
                      <p:cNvSpPr/>
                      <p:nvPr/>
                    </p:nvSpPr>
                    <p:spPr bwMode="auto">
                      <a:xfrm>
                        <a:off x="4498013" y="2124606"/>
                        <a:ext cx="640080" cy="823930"/>
                      </a:xfrm>
                      <a:prstGeom prst="rect">
                        <a:avLst/>
                      </a:prstGeom>
                      <a:solidFill>
                        <a:srgbClr val="E5550D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</a:t>
                        </a:r>
                        <a:br>
                          <a:rPr lang="en-US" sz="900" dirty="0">
                            <a:solidFill>
                              <a:srgbClr val="FFFFFF"/>
                            </a:solidFill>
                          </a:rPr>
                        </a:b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Domain</a:t>
                        </a:r>
                      </a:p>
                    </p:txBody>
                  </p:sp>
                  <p:sp>
                    <p:nvSpPr>
                      <p:cNvPr id="76" name="Rectangle 75"/>
                      <p:cNvSpPr/>
                      <p:nvPr/>
                    </p:nvSpPr>
                    <p:spPr bwMode="auto">
                      <a:xfrm>
                        <a:off x="5187461" y="2124605"/>
                        <a:ext cx="640080" cy="823930"/>
                      </a:xfrm>
                      <a:prstGeom prst="rect">
                        <a:avLst/>
                      </a:prstGeom>
                      <a:solidFill>
                        <a:srgbClr val="E5550D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</a:t>
                        </a:r>
                        <a:br>
                          <a:rPr lang="en-US" sz="900" dirty="0">
                            <a:solidFill>
                              <a:srgbClr val="FFFFFF"/>
                            </a:solidFill>
                          </a:rPr>
                        </a:b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Domain</a:t>
                        </a:r>
                      </a:p>
                    </p:txBody>
                  </p:sp>
                </p:grpSp>
              </p:grpSp>
              <p:sp>
                <p:nvSpPr>
                  <p:cNvPr id="69" name="Can 52"/>
                  <p:cNvSpPr/>
                  <p:nvPr/>
                </p:nvSpPr>
                <p:spPr bwMode="auto">
                  <a:xfrm>
                    <a:off x="4498013" y="3292676"/>
                    <a:ext cx="640080" cy="914400"/>
                  </a:xfrm>
                  <a:prstGeom prst="can">
                    <a:avLst/>
                  </a:prstGeom>
                  <a:solidFill>
                    <a:srgbClr val="E5550D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</a:t>
                    </a:r>
                    <a:br>
                      <a:rPr lang="en-US" sz="900" dirty="0">
                        <a:solidFill>
                          <a:srgbClr val="FFFFFF"/>
                        </a:solidFill>
                      </a:rPr>
                    </a:br>
                    <a:r>
                      <a:rPr lang="en-US" sz="900" dirty="0">
                        <a:solidFill>
                          <a:srgbClr val="FFFFFF"/>
                        </a:solidFill>
                      </a:rPr>
                      <a:t>Store</a:t>
                    </a:r>
                  </a:p>
                </p:txBody>
              </p: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5875363" y="2124605"/>
                    <a:ext cx="640080" cy="1076463"/>
                    <a:chOff x="6367461" y="2124605"/>
                    <a:chExt cx="640080" cy="1076463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 bwMode="auto">
                    <a:xfrm>
                      <a:off x="6367461" y="2124605"/>
                      <a:ext cx="640080" cy="823930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Service</a:t>
                      </a:r>
                      <a:br>
                        <a:rPr lang="en-US" sz="9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Domain</a:t>
                      </a:r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 bwMode="auto">
                    <a:xfrm>
                      <a:off x="6367461" y="2972468"/>
                      <a:ext cx="640080" cy="228600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Runtime</a:t>
                      </a:r>
                    </a:p>
                  </p:txBody>
                </p:sp>
              </p:grpSp>
            </p:grpSp>
          </p:grpSp>
        </p:grpSp>
      </p:grpSp>
      <p:pic>
        <p:nvPicPr>
          <p:cNvPr id="110" name="Content Placeholder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84058" y="5981169"/>
            <a:ext cx="1420491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EFDAF76-9D61-43EC-A628-ED1735510191}"/>
              </a:ext>
            </a:extLst>
          </p:cNvPr>
          <p:cNvCxnSpPr/>
          <p:nvPr/>
        </p:nvCxnSpPr>
        <p:spPr>
          <a:xfrm>
            <a:off x="8721969" y="1889468"/>
            <a:ext cx="0" cy="4264291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B787997A-0AF3-444C-9A6C-B5DDB185C94E}"/>
              </a:ext>
            </a:extLst>
          </p:cNvPr>
          <p:cNvSpPr/>
          <p:nvPr/>
        </p:nvSpPr>
        <p:spPr>
          <a:xfrm>
            <a:off x="5278894" y="5345211"/>
            <a:ext cx="4495643" cy="39858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Microservices and SOA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4495643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longer self-contained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Think service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DAR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Finance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Student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Research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Composed of small pieces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Reusable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Built that way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Deployed that way</a:t>
            </a:r>
          </a:p>
        </p:txBody>
      </p:sp>
      <p:pic>
        <p:nvPicPr>
          <p:cNvPr id="111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31A021E8-8268-4D49-BF3F-265294B6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94" y="5162611"/>
            <a:ext cx="1413219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C1374E26-7DD6-4021-B55D-75D92601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44" y="4142085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1528D443-0A2C-45E5-823C-95AB72D48C0C}"/>
              </a:ext>
            </a:extLst>
          </p:cNvPr>
          <p:cNvCxnSpPr/>
          <p:nvPr/>
        </p:nvCxnSpPr>
        <p:spPr>
          <a:xfrm>
            <a:off x="5623986" y="4753520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53547B64-B566-4BC6-BE7E-B89EF64C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43" y="4142670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xmlns="" id="{2F31FA70-5E32-4EFD-974E-12A1A5BC555E}"/>
              </a:ext>
            </a:extLst>
          </p:cNvPr>
          <p:cNvCxnSpPr/>
          <p:nvPr/>
        </p:nvCxnSpPr>
        <p:spPr>
          <a:xfrm>
            <a:off x="6377985" y="4754105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0A89BEB5-18BC-44C5-8549-07EA7905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34" y="4142670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6FEB0A23-6F84-4536-B774-911950E22438}"/>
              </a:ext>
            </a:extLst>
          </p:cNvPr>
          <p:cNvCxnSpPr/>
          <p:nvPr/>
        </p:nvCxnSpPr>
        <p:spPr>
          <a:xfrm>
            <a:off x="7136676" y="4754105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CF2E1886-6DB0-44F4-8395-084506D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45" y="5162610"/>
            <a:ext cx="650262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B2232D0-4016-4F56-810A-4735951E0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71"/>
          <a:stretch/>
        </p:blipFill>
        <p:spPr>
          <a:xfrm>
            <a:off x="5985503" y="3013558"/>
            <a:ext cx="794349" cy="842363"/>
          </a:xfrm>
          <a:prstGeom prst="rect">
            <a:avLst/>
          </a:prstGeom>
        </p:spPr>
      </p:pic>
      <p:pic>
        <p:nvPicPr>
          <p:cNvPr id="127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1C653F9B-430A-48BF-A7F4-C642805E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537" y="5162610"/>
            <a:ext cx="1413219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5A51FA-E2CF-4F7F-9112-80921420B1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9" b="16974"/>
          <a:stretch/>
        </p:blipFill>
        <p:spPr>
          <a:xfrm>
            <a:off x="8310511" y="5462775"/>
            <a:ext cx="822915" cy="185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11623C8-FD4F-4422-A966-8D03BD6DB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33" y="5544503"/>
            <a:ext cx="1101969" cy="1101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2214AC-F9CE-48B1-A3EA-F555C23299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38" y="5926395"/>
            <a:ext cx="471844" cy="471844"/>
          </a:xfrm>
          <a:prstGeom prst="rect">
            <a:avLst/>
          </a:prstGeom>
        </p:spPr>
      </p:pic>
      <p:pic>
        <p:nvPicPr>
          <p:cNvPr id="128" name="Picture 10" descr="http://publicdomainvectors.org/photos/foreignobject.png">
            <a:extLst>
              <a:ext uri="{FF2B5EF4-FFF2-40B4-BE49-F238E27FC236}">
                <a16:creationId xmlns:a16="http://schemas.microsoft.com/office/drawing/2014/main" xmlns="" id="{0EB4A5CE-BCBD-4DF6-983D-13E83D1E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66" y="1784933"/>
            <a:ext cx="688206" cy="6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8" descr="https://conceptdraw.com/a1722c3/p4/preview/640/pict--laptop-computer-computers---vector-stencils-library.png--diagram-flowchart-example.png">
            <a:extLst>
              <a:ext uri="{FF2B5EF4-FFF2-40B4-BE49-F238E27FC236}">
                <a16:creationId xmlns:a16="http://schemas.microsoft.com/office/drawing/2014/main" xmlns="" id="{5F78A78B-0703-4D11-8E3D-31888972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06" y="1706868"/>
            <a:ext cx="1092558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4" descr="http://cdn.grid.fotosearch.com/CSP/CSP992/k13301274.jpg">
            <a:extLst>
              <a:ext uri="{FF2B5EF4-FFF2-40B4-BE49-F238E27FC236}">
                <a16:creationId xmlns:a16="http://schemas.microsoft.com/office/drawing/2014/main" xmlns="" id="{C3A2A8D4-2E2F-4E4B-9B00-C0AA2DBC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6081" y="1787890"/>
            <a:ext cx="918615" cy="6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0923A7EE-AB7B-4A1A-B406-07C5CE88E6EF}"/>
              </a:ext>
            </a:extLst>
          </p:cNvPr>
          <p:cNvSpPr txBox="1"/>
          <p:nvPr/>
        </p:nvSpPr>
        <p:spPr>
          <a:xfrm>
            <a:off x="5229816" y="3817830"/>
            <a:ext cx="78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Donate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D8CD8AA-7F2C-4F9D-8CDD-284423C451C6}"/>
              </a:ext>
            </a:extLst>
          </p:cNvPr>
          <p:cNvSpPr txBox="1"/>
          <p:nvPr/>
        </p:nvSpPr>
        <p:spPr>
          <a:xfrm>
            <a:off x="5990468" y="3817830"/>
            <a:ext cx="78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Pledge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4551896-E569-442C-ADC0-A47932DA75BF}"/>
              </a:ext>
            </a:extLst>
          </p:cNvPr>
          <p:cNvSpPr txBox="1"/>
          <p:nvPr/>
        </p:nvSpPr>
        <p:spPr>
          <a:xfrm>
            <a:off x="6580333" y="3829288"/>
            <a:ext cx="1126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Volunteer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9876786" y="4107385"/>
            <a:ext cx="1266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ATLAS </a:t>
            </a:r>
            <a:endParaRPr lang="en-US" sz="1600" dirty="0" smtClean="0"/>
          </a:p>
          <a:p>
            <a:pPr algn="ctr"/>
            <a:r>
              <a:rPr lang="en-US" sz="1600" dirty="0" smtClean="0"/>
              <a:t>Data Warehouse Collection</a:t>
            </a:r>
            <a:endParaRPr lang="en-US" sz="1600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2A038E9F-C4A7-429B-803E-CB40160369E6}"/>
              </a:ext>
            </a:extLst>
          </p:cNvPr>
          <p:cNvCxnSpPr>
            <a:cxnSpLocks/>
          </p:cNvCxnSpPr>
          <p:nvPr/>
        </p:nvCxnSpPr>
        <p:spPr>
          <a:xfrm>
            <a:off x="5369169" y="2588343"/>
            <a:ext cx="568945" cy="51776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96E23FDA-2303-498C-B797-DB47224204F3}"/>
              </a:ext>
            </a:extLst>
          </p:cNvPr>
          <p:cNvCxnSpPr/>
          <p:nvPr/>
        </p:nvCxnSpPr>
        <p:spPr>
          <a:xfrm>
            <a:off x="6393270" y="2642371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xmlns="" id="{6DA3B07B-2DEA-494F-BD98-3E925D0E9739}"/>
              </a:ext>
            </a:extLst>
          </p:cNvPr>
          <p:cNvCxnSpPr>
            <a:cxnSpLocks/>
          </p:cNvCxnSpPr>
          <p:nvPr/>
        </p:nvCxnSpPr>
        <p:spPr>
          <a:xfrm flipV="1">
            <a:off x="6881859" y="2676622"/>
            <a:ext cx="514327" cy="427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5752555" y="5982370"/>
            <a:ext cx="126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DAR Services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5752555" y="1496703"/>
            <a:ext cx="126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DAR Apps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00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524222"/>
              </p:ext>
            </p:extLst>
          </p:nvPr>
        </p:nvGraphicFramePr>
        <p:xfrm>
          <a:off x="838199" y="1825625"/>
          <a:ext cx="10955216" cy="51726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5092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115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Confidence in the spec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Easy to create and understand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Fully automated regression tests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Bugs caught early take 10x less time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16850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Built for AngularJS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stubbing and mocking with </a:t>
                      </a:r>
                      <a:r>
                        <a:rPr lang="en-US" dirty="0" err="1" smtClean="0"/>
                        <a:t>Sinon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u="none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19446917"/>
                  </a:ext>
                </a:extLst>
              </a:tr>
              <a:tr h="16850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Straightforward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Like </a:t>
                      </a:r>
                      <a:r>
                        <a:rPr lang="en-US" dirty="0" smtClean="0"/>
                        <a:t>Junit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i="1" u="sng" dirty="0" smtClean="0"/>
                        <a:t>Easy</a:t>
                      </a:r>
                      <a:r>
                        <a:rPr lang="en-US" baseline="0" dirty="0" smtClean="0"/>
                        <a:t> to test </a:t>
                      </a:r>
                      <a:r>
                        <a:rPr lang="en-US" baseline="0" dirty="0" err="1" smtClean="0"/>
                        <a:t>WebServices</a:t>
                      </a:r>
                      <a:r>
                        <a:rPr lang="en-US" baseline="0" dirty="0" smtClean="0"/>
                        <a:t>: no setup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D54B9E-75D8-4AC9-B046-B15C54DCE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8" y="2409790"/>
            <a:ext cx="1196519" cy="108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94A648-CF1A-45A1-8CE1-6B0E6CD92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11" y="3322459"/>
            <a:ext cx="1641231" cy="1641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98EF20E-3B38-42FB-89EE-890D6857D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46" y="2483157"/>
            <a:ext cx="936115" cy="93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BCFA977-5246-4D04-8BD6-A59058EC4E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3" y="5467221"/>
            <a:ext cx="1402685" cy="1052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103" y="4681697"/>
            <a:ext cx="92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KarmaJS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3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63819806"/>
              </p:ext>
            </p:extLst>
          </p:nvPr>
        </p:nvGraphicFramePr>
        <p:xfrm>
          <a:off x="838199" y="1825624"/>
          <a:ext cx="10955216" cy="32317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Offline 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branches and merging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Webhooks</a:t>
                      </a:r>
                      <a:r>
                        <a:rPr lang="en-US" dirty="0"/>
                        <a:t> for CI/CD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Create documentation developers actually use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Intuitive web interface to browse </a:t>
                      </a:r>
                      <a:r>
                        <a:rPr lang="en-US" u="none" dirty="0" smtClean="0">
                          <a:latin typeface="+mn-lt"/>
                        </a:rPr>
                        <a:t>files</a:t>
                      </a:r>
                      <a:br>
                        <a:rPr lang="en-US" u="none" dirty="0" smtClean="0">
                          <a:latin typeface="+mn-lt"/>
                        </a:rPr>
                      </a:b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Universal adoption (</a:t>
                      </a:r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60097E-26F0-4BF1-90DD-F8D28B8860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64" y="2678724"/>
            <a:ext cx="1972407" cy="1972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3712" y="456318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Gitlab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Cloud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0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342980"/>
              </p:ext>
            </p:extLst>
          </p:nvPr>
        </p:nvGraphicFramePr>
        <p:xfrm>
          <a:off x="838199" y="1825624"/>
          <a:ext cx="10955216" cy="28300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 with </a:t>
                      </a:r>
                      <a:r>
                        <a:rPr lang="en-US" dirty="0" smtClean="0"/>
                        <a:t>Python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Developers’ Swiss</a:t>
                      </a:r>
                      <a:r>
                        <a:rPr lang="en-US" baseline="0" dirty="0" smtClean="0"/>
                        <a:t> Army knife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More frequent deployment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Automated tests run on each </a:t>
                      </a:r>
                      <a:r>
                        <a:rPr lang="en-US" dirty="0" smtClean="0">
                          <a:latin typeface="+mn-lt"/>
                        </a:rPr>
                        <a:t>build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Slack Integration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551B68-D183-4FF3-9F5A-64DCB4F7E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80" y="2620041"/>
            <a:ext cx="1828934" cy="1828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4344" y="439842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Jenkins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9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5423472"/>
              </p:ext>
            </p:extLst>
          </p:nvPr>
        </p:nvGraphicFramePr>
        <p:xfrm>
          <a:off x="841527" y="1691392"/>
          <a:ext cx="10955216" cy="5166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631816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151200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817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292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Serverless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hlinkClick r:id="rId3"/>
                        </a:rPr>
                        <a:t>Only worry about </a:t>
                      </a:r>
                      <a:r>
                        <a:rPr lang="en-US" dirty="0" smtClean="0">
                          <a:hlinkClick r:id="rId3"/>
                        </a:rPr>
                        <a:t>code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Provisioned as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Isolated </a:t>
                      </a:r>
                      <a:r>
                        <a:rPr lang="en-US" dirty="0" err="1" smtClean="0"/>
                        <a:t>microservices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Easy</a:t>
                      </a:r>
                      <a:r>
                        <a:rPr lang="en-US" baseline="0" dirty="0" smtClean="0"/>
                        <a:t> DRF integration with Zappa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Incredibly cheap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Nothing to patch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Massively 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</a:t>
                      </a:r>
                      <a:r>
                        <a:rPr lang="en-US" u="sng" dirty="0" smtClean="0"/>
                        <a:t>transparency</a:t>
                      </a:r>
                      <a:endParaRPr lang="en-US" u="sng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92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any docker image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isolation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Blue-green deployments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sized and scaled to order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D7AA19-9B4C-4A9C-823D-40EA45D35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56" y="2738780"/>
            <a:ext cx="1599024" cy="159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8A6D09-D863-4A7A-BB5D-F263EC477E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01" y="4748550"/>
            <a:ext cx="985334" cy="1690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0167" y="413298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Amazon Lambda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7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6200929"/>
              </p:ext>
            </p:extLst>
          </p:nvPr>
        </p:nvGraphicFramePr>
        <p:xfrm>
          <a:off x="841527" y="1691392"/>
          <a:ext cx="10955216" cy="29932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9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137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Provisioned as code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Access like any other database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Nothing to patch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F49F94-DEAC-4ADD-88A1-9491BF34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58" y="2388349"/>
            <a:ext cx="181952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Infrastructure as Code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0"/>
            <a:ext cx="4495643" cy="48792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Everything about the app is </a:t>
            </a:r>
            <a:r>
              <a:rPr lang="en-US" dirty="0"/>
              <a:t>just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it defines and documents 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No patching. Delete and re-create.</a:t>
            </a:r>
            <a:br>
              <a:rPr lang="en-US" dirty="0" smtClean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waiting! </a:t>
            </a:r>
            <a:br>
              <a:rPr lang="en-US" dirty="0"/>
            </a:br>
            <a:r>
              <a:rPr lang="en-US" dirty="0"/>
              <a:t>No manual action!</a:t>
            </a:r>
            <a:br>
              <a:rPr lang="en-US" dirty="0"/>
            </a:br>
            <a:r>
              <a:rPr lang="en-US" dirty="0"/>
              <a:t>Right the first time!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511D23-BB64-4652-8786-D1030C396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985"/>
            <a:ext cx="4762500" cy="215265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966F4319-C65E-4FDE-91A8-B65EFD6B282D}"/>
              </a:ext>
            </a:extLst>
          </p:cNvPr>
          <p:cNvCxnSpPr>
            <a:cxnSpLocks/>
          </p:cNvCxnSpPr>
          <p:nvPr/>
        </p:nvCxnSpPr>
        <p:spPr>
          <a:xfrm>
            <a:off x="1512277" y="5084890"/>
            <a:ext cx="18874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475CB49A-42F7-4628-8A8F-1200162D53C2}"/>
              </a:ext>
            </a:extLst>
          </p:cNvPr>
          <p:cNvCxnSpPr>
            <a:cxnSpLocks/>
          </p:cNvCxnSpPr>
          <p:nvPr/>
        </p:nvCxnSpPr>
        <p:spPr>
          <a:xfrm>
            <a:off x="1512277" y="5454166"/>
            <a:ext cx="3200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402CB311-1401-4DB6-894B-1A157A035E2B}"/>
              </a:ext>
            </a:extLst>
          </p:cNvPr>
          <p:cNvCxnSpPr>
            <a:cxnSpLocks/>
          </p:cNvCxnSpPr>
          <p:nvPr/>
        </p:nvCxnSpPr>
        <p:spPr>
          <a:xfrm>
            <a:off x="1512277" y="5900280"/>
            <a:ext cx="30948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Infrastructure as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5D969B-54DE-42E5-B4A6-E1F89266D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94" y="4050055"/>
            <a:ext cx="7134225" cy="220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59024E-DDD7-4A95-BB90-9CF5A601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94" y="1445289"/>
            <a:ext cx="5113092" cy="2169191"/>
          </a:xfrm>
          <a:prstGeom prst="rect">
            <a:avLst/>
          </a:prstGeom>
        </p:spPr>
      </p:pic>
      <p:pic>
        <p:nvPicPr>
          <p:cNvPr id="11" name="Picture 4" descr="http://www.i2symbol.com/css/chat/facebook/smileys/hires/grumpy_thumbs_down.png">
            <a:extLst>
              <a:ext uri="{FF2B5EF4-FFF2-40B4-BE49-F238E27FC236}">
                <a16:creationId xmlns:a16="http://schemas.microsoft.com/office/drawing/2014/main" xmlns="" id="{5A989D1D-D38A-4421-B928-F80F2A43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301160"/>
            <a:ext cx="24384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saturdayeveningpost.com/wp-content/uploads/satevepost/Emoji.jpg">
            <a:extLst>
              <a:ext uri="{FF2B5EF4-FFF2-40B4-BE49-F238E27FC236}">
                <a16:creationId xmlns:a16="http://schemas.microsoft.com/office/drawing/2014/main" xmlns="" id="{5451ECAE-DF9A-4D2A-AFAB-8C982329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8" y="4035768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If everything is code, process from that world matters more 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user interface</a:t>
            </a:r>
            <a:br>
              <a:rPr lang="en-US" dirty="0"/>
            </a:br>
            <a:r>
              <a:rPr lang="en-US" dirty="0"/>
              <a:t>	What </a:t>
            </a:r>
            <a:r>
              <a:rPr lang="en-US"/>
              <a:t>people see</a:t>
            </a:r>
            <a:endParaRPr lang="en-US" dirty="0"/>
          </a:p>
        </p:txBody>
      </p:sp>
      <p:pic>
        <p:nvPicPr>
          <p:cNvPr id="1028" name="Picture 4" descr="Image result for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" y="2894980"/>
            <a:ext cx="6657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rdboard 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77" y="1332879"/>
            <a:ext cx="5345723" cy="418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7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728981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Terminology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u="sng" dirty="0" smtClean="0"/>
              <a:t>Backlog</a:t>
            </a:r>
            <a:br>
              <a:rPr lang="en-US" u="sng" dirty="0" smtClean="0"/>
            </a:br>
            <a:r>
              <a:rPr lang="en-US" sz="1800" u="sng" dirty="0" smtClean="0"/>
              <a:t/>
            </a:r>
            <a:br>
              <a:rPr lang="en-US" sz="1800" u="sng" dirty="0" smtClean="0"/>
            </a:br>
            <a:r>
              <a:rPr lang="en-US" sz="1800" dirty="0" smtClean="0"/>
              <a:t>Sorted list of everything the clients want.  </a:t>
            </a:r>
            <a:br>
              <a:rPr lang="en-US" sz="1800" dirty="0" smtClean="0"/>
            </a:br>
            <a:r>
              <a:rPr lang="en-US" sz="1800" dirty="0" smtClean="0"/>
              <a:t>Things at the top are better defined than things at the bottom.</a:t>
            </a:r>
            <a:br>
              <a:rPr lang="en-US" sz="1800" dirty="0" smtClean="0"/>
            </a:br>
            <a:endParaRPr lang="en-US" sz="1800" u="sng" dirty="0" smtClean="0"/>
          </a:p>
          <a:p>
            <a:pPr lvl="1"/>
            <a:r>
              <a:rPr lang="en-US" u="sng" dirty="0" smtClean="0"/>
              <a:t>Sprint</a:t>
            </a:r>
            <a:br>
              <a:rPr lang="en-US" u="sng" dirty="0" smtClean="0"/>
            </a:br>
            <a:r>
              <a:rPr lang="en-US" sz="1800" u="sng" dirty="0" smtClean="0"/>
              <a:t/>
            </a:r>
            <a:br>
              <a:rPr lang="en-US" sz="1800" u="sng" dirty="0" smtClean="0"/>
            </a:br>
            <a:r>
              <a:rPr lang="en-US" sz="1800" dirty="0" smtClean="0"/>
              <a:t>Period of time where the team focuses on implementing the clients’ top priorities.</a:t>
            </a:r>
          </a:p>
          <a:p>
            <a:pPr marL="457200" lvl="1" indent="0">
              <a:buNone/>
            </a:pPr>
            <a:endParaRPr lang="en-US" u="sng" dirty="0" smtClean="0"/>
          </a:p>
          <a:p>
            <a:pPr lvl="1"/>
            <a:r>
              <a:rPr lang="en-US" u="sng" dirty="0"/>
              <a:t>User </a:t>
            </a:r>
            <a:r>
              <a:rPr lang="en-US" u="sng" dirty="0" smtClean="0"/>
              <a:t>story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basic unit of work capturing a feature or requirement from the end user’s perspective.</a:t>
            </a:r>
            <a:br>
              <a:rPr lang="en-US" sz="1800" dirty="0" smtClean="0"/>
            </a:br>
            <a:endParaRPr lang="en-US" sz="1800" dirty="0"/>
          </a:p>
          <a:p>
            <a:pPr lvl="1"/>
            <a:r>
              <a:rPr lang="en-US" u="sng" dirty="0" smtClean="0"/>
              <a:t>Epic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 collection of User Stories that together define a significant feature or business process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29" name="Picture 2" descr="Image result for back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34" y="1233315"/>
            <a:ext cx="3501792" cy="4811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0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3" y="200336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/>
              <a:t/>
            </a:r>
            <a:br>
              <a:rPr lang="en-US"/>
            </a:b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50298821"/>
              </p:ext>
            </p:extLst>
          </p:nvPr>
        </p:nvGraphicFramePr>
        <p:xfrm>
          <a:off x="978454" y="719666"/>
          <a:ext cx="107629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rved Down Arrow 4"/>
          <p:cNvSpPr/>
          <p:nvPr/>
        </p:nvSpPr>
        <p:spPr>
          <a:xfrm>
            <a:off x="7097242" y="1357630"/>
            <a:ext cx="1184856" cy="9787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6"/>
          <p:cNvSpPr/>
          <p:nvPr/>
        </p:nvSpPr>
        <p:spPr>
          <a:xfrm flipH="1" flipV="1">
            <a:off x="7097242" y="4523714"/>
            <a:ext cx="1184856" cy="10070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7"/>
          <p:cNvSpPr/>
          <p:nvPr/>
        </p:nvSpPr>
        <p:spPr>
          <a:xfrm flipH="1">
            <a:off x="4558744" y="4470081"/>
            <a:ext cx="6266071" cy="19809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0081"/>
            <a:ext cx="3107632" cy="20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5992103"/>
              </p:ext>
            </p:extLst>
          </p:nvPr>
        </p:nvGraphicFramePr>
        <p:xfrm>
          <a:off x="841527" y="1691392"/>
          <a:ext cx="10955216" cy="5166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80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086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Familiar tool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Highly </a:t>
                      </a:r>
                      <a:r>
                        <a:rPr lang="en-US" dirty="0" smtClean="0"/>
                        <a:t>collaborative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Plugin </a:t>
                      </a:r>
                      <a:r>
                        <a:rPr lang="en-US" dirty="0">
                          <a:latin typeface="+mn-lt"/>
                        </a:rPr>
                        <a:t>store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Dependency tracking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Drag and drop </a:t>
                      </a:r>
                      <a:r>
                        <a:rPr lang="en-US" dirty="0" smtClean="0">
                          <a:latin typeface="+mn-lt"/>
                        </a:rPr>
                        <a:t>prioritization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Reports and </a:t>
                      </a:r>
                      <a:r>
                        <a:rPr lang="en-US" dirty="0" smtClean="0"/>
                        <a:t>progress-at-a-glance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Collaborate</a:t>
                      </a:r>
                      <a:r>
                        <a:rPr lang="en-US" baseline="0" dirty="0" smtClean="0">
                          <a:latin typeface="+mn-lt"/>
                        </a:rPr>
                        <a:t> externally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79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Focus on only a few details at a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Frequent feedback and adjustment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Focus is on “Yes”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Rely </a:t>
                      </a:r>
                      <a:r>
                        <a:rPr lang="en-US" dirty="0">
                          <a:latin typeface="+mn-lt"/>
                        </a:rPr>
                        <a:t>on domain knowledge and organization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No document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Speed</a:t>
                      </a:r>
                      <a:r>
                        <a:rPr lang="en-US" u="none" dirty="0"/>
                        <a:t> and time-to-value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Responsive to changes in priorities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and SDLC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65E9CD3-833E-48DC-9CB5-66AC3744A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3" y="2453901"/>
            <a:ext cx="1749670" cy="1749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DDFB07-9246-4BEF-86F8-37578EA146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3" y="4813681"/>
            <a:ext cx="1833098" cy="1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 Bene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There is more work going on tha</a:t>
            </a:r>
            <a:r>
              <a:rPr lang="en-US" dirty="0"/>
              <a:t>n</a:t>
            </a:r>
            <a:r>
              <a:rPr lang="en-US" dirty="0" smtClean="0"/>
              <a:t> what’s discussed here!</a:t>
            </a:r>
          </a:p>
          <a:p>
            <a:pPr lvl="1"/>
            <a:r>
              <a:rPr lang="en-US" dirty="0" smtClean="0"/>
              <a:t>Exploration into Microsoft Azure and Google Cloud Platform</a:t>
            </a:r>
          </a:p>
          <a:p>
            <a:pPr lvl="1"/>
            <a:r>
              <a:rPr lang="en-US" dirty="0" smtClean="0"/>
              <a:t>Migrating workloads from Penn Datacenters to Cloud IaaS providers</a:t>
            </a:r>
          </a:p>
          <a:p>
            <a:pPr lvl="1"/>
            <a:r>
              <a:rPr lang="en-US" dirty="0" smtClean="0"/>
              <a:t>Advanced configuration management</a:t>
            </a:r>
          </a:p>
          <a:p>
            <a:pPr lvl="1"/>
            <a:r>
              <a:rPr lang="en-US" dirty="0" smtClean="0"/>
              <a:t>Many Software as a Service implementations</a:t>
            </a:r>
          </a:p>
          <a:p>
            <a:pPr lvl="2"/>
            <a:r>
              <a:rPr lang="en-US" dirty="0" smtClean="0"/>
              <a:t>Microsoft Office 365</a:t>
            </a:r>
          </a:p>
          <a:p>
            <a:pPr lvl="2"/>
            <a:r>
              <a:rPr lang="en-US" dirty="0" smtClean="0"/>
              <a:t>Workday</a:t>
            </a:r>
          </a:p>
          <a:p>
            <a:pPr lvl="2"/>
            <a:r>
              <a:rPr lang="en-US" dirty="0" smtClean="0"/>
              <a:t>Banner / Pennant</a:t>
            </a:r>
          </a:p>
          <a:p>
            <a:pPr lvl="2"/>
            <a:r>
              <a:rPr lang="en-US" dirty="0" smtClean="0"/>
              <a:t>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In Summary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BB9D32-3565-4330-977E-0889440B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shift in risk, not a magic bullet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AWS S3 Outage – 2/28/2017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329235"/>
            <a:ext cx="515778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Bad day for the cloud</a:t>
            </a:r>
          </a:p>
          <a:p>
            <a:r>
              <a:rPr lang="en-US" sz="2000" dirty="0"/>
              <a:t>Developers in the dark</a:t>
            </a:r>
          </a:p>
          <a:p>
            <a:r>
              <a:rPr lang="en-US" sz="2000" dirty="0"/>
              <a:t>Apps couldn’t restart</a:t>
            </a:r>
          </a:p>
          <a:p>
            <a:r>
              <a:rPr lang="en-US" sz="2000" dirty="0"/>
              <a:t>Images didn’t load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823912"/>
          </a:xfrm>
        </p:spPr>
        <p:txBody>
          <a:bodyPr anchor="t"/>
          <a:lstStyle/>
          <a:p>
            <a:r>
              <a:rPr lang="en-US" dirty="0"/>
              <a:t>Data Center Outages – 6/21,28/2017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2329235"/>
            <a:ext cx="5688623" cy="3684588"/>
          </a:xfrm>
        </p:spPr>
        <p:txBody>
          <a:bodyPr/>
          <a:lstStyle/>
          <a:p>
            <a:r>
              <a:rPr lang="en-US" sz="2000" dirty="0"/>
              <a:t>Good day for the cloud</a:t>
            </a:r>
          </a:p>
          <a:p>
            <a:r>
              <a:rPr lang="en-US" sz="2000" dirty="0"/>
              <a:t>Developers unaffected (but it was dark)</a:t>
            </a:r>
          </a:p>
          <a:p>
            <a:r>
              <a:rPr lang="en-US" sz="2000" dirty="0"/>
              <a:t>Apps ran and could be built (thanks to Shibboleth distribution)</a:t>
            </a:r>
          </a:p>
          <a:p>
            <a:r>
              <a:rPr lang="en-US" sz="2000" dirty="0"/>
              <a:t>Campus integrations degraded gracefully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4724358"/>
            <a:ext cx="3252960" cy="145536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9787" y="3874853"/>
            <a:ext cx="3315041" cy="2598955"/>
            <a:chOff x="1749669" y="4149969"/>
            <a:chExt cx="3315041" cy="2598955"/>
          </a:xfrm>
        </p:grpSpPr>
        <p:sp>
          <p:nvSpPr>
            <p:cNvPr id="12" name="Rectangle 11"/>
            <p:cNvSpPr/>
            <p:nvPr/>
          </p:nvSpPr>
          <p:spPr>
            <a:xfrm>
              <a:off x="1749669" y="4149969"/>
              <a:ext cx="3315041" cy="2598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575" y="4236583"/>
              <a:ext cx="3116212" cy="245079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49525" y="631991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Credit: </a:t>
            </a:r>
            <a:r>
              <a:rPr lang="en-US" sz="900" dirty="0"/>
              <a:t>The Register </a:t>
            </a:r>
            <a:r>
              <a:rPr lang="en-US" sz="900" dirty="0">
                <a:hlinkClick r:id="rId5"/>
              </a:rPr>
              <a:t>https://www.theregister.co.uk/2017/03/01/aws_s3_outage</a:t>
            </a:r>
            <a:r>
              <a:rPr lang="en-US" sz="900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197" y="6089083"/>
            <a:ext cx="1208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Credit: Matt’s 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 Questions…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Lowering the barrier of entry for API Services</a:t>
            </a:r>
          </a:p>
          <a:p>
            <a:r>
              <a:rPr lang="en-US" dirty="0" smtClean="0"/>
              <a:t>Increasing the synergy of API Services</a:t>
            </a:r>
          </a:p>
          <a:p>
            <a:r>
              <a:rPr lang="en-US" dirty="0" smtClean="0"/>
              <a:t>Improving test automation</a:t>
            </a:r>
          </a:p>
          <a:p>
            <a:r>
              <a:rPr lang="en-US" dirty="0" smtClean="0"/>
              <a:t>Improving build automation</a:t>
            </a:r>
          </a:p>
          <a:p>
            <a:r>
              <a:rPr lang="en-US" dirty="0" smtClean="0"/>
              <a:t>Improving resiliency</a:t>
            </a:r>
          </a:p>
          <a:p>
            <a:r>
              <a:rPr lang="en-US" dirty="0"/>
              <a:t>Improving agile </a:t>
            </a:r>
            <a:r>
              <a:rPr lang="en-US" dirty="0" smtClean="0"/>
              <a:t>processes</a:t>
            </a:r>
          </a:p>
          <a:p>
            <a:r>
              <a:rPr lang="en-US" dirty="0" smtClean="0"/>
              <a:t>Train and empower our staff</a:t>
            </a:r>
            <a:endParaRPr lang="en-US" dirty="0"/>
          </a:p>
          <a:p>
            <a:r>
              <a:rPr lang="en-US" dirty="0" smtClean="0"/>
              <a:t>Keeping technical debt short term: evolving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… and whatever’s on your mind.  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6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Thanks and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The Full Cloud First Team</a:t>
            </a:r>
          </a:p>
          <a:p>
            <a:pPr marL="0" indent="0" algn="ctr">
              <a:buNone/>
            </a:pPr>
            <a:r>
              <a:rPr lang="en-US" dirty="0" smtClean="0"/>
              <a:t>James Choate</a:t>
            </a:r>
          </a:p>
          <a:p>
            <a:pPr marL="0" indent="0" algn="ctr">
              <a:buNone/>
            </a:pPr>
            <a:r>
              <a:rPr lang="en-US" dirty="0" smtClean="0"/>
              <a:t>Dave Curran</a:t>
            </a:r>
          </a:p>
          <a:p>
            <a:pPr marL="0" indent="0" algn="ctr">
              <a:buNone/>
            </a:pPr>
            <a:r>
              <a:rPr lang="en-US" dirty="0" smtClean="0"/>
              <a:t>Katie Faucett</a:t>
            </a:r>
          </a:p>
          <a:p>
            <a:pPr marL="0" indent="0" algn="ctr">
              <a:buNone/>
            </a:pPr>
            <a:r>
              <a:rPr lang="en-US" dirty="0" smtClean="0"/>
              <a:t>Tiffany Hanulec</a:t>
            </a:r>
          </a:p>
          <a:p>
            <a:pPr marL="0" indent="0" algn="ctr">
              <a:buNone/>
            </a:pPr>
            <a:r>
              <a:rPr lang="en-US" dirty="0" smtClean="0"/>
              <a:t>Peter Heinemann</a:t>
            </a:r>
          </a:p>
          <a:p>
            <a:pPr marL="0" indent="0" algn="ctr">
              <a:buNone/>
            </a:pPr>
            <a:r>
              <a:rPr lang="en-US" dirty="0" smtClean="0"/>
              <a:t>Teresa Leo</a:t>
            </a:r>
          </a:p>
          <a:p>
            <a:pPr marL="0" indent="0" algn="ctr">
              <a:buNone/>
            </a:pPr>
            <a:r>
              <a:rPr lang="en-US" dirty="0" smtClean="0"/>
              <a:t>John Mulhern III</a:t>
            </a:r>
          </a:p>
          <a:p>
            <a:pPr marL="0" indent="0" algn="ctr">
              <a:buNone/>
            </a:pPr>
            <a:r>
              <a:rPr lang="en-US" dirty="0" smtClean="0"/>
              <a:t>Frank Nguyen</a:t>
            </a:r>
          </a:p>
          <a:p>
            <a:pPr marL="0" indent="0" algn="ctr">
              <a:buNone/>
            </a:pPr>
            <a:r>
              <a:rPr lang="en-US" dirty="0" smtClean="0"/>
              <a:t>Vasu Raman</a:t>
            </a:r>
          </a:p>
          <a:p>
            <a:pPr marL="0" indent="0" algn="ctr">
              <a:buNone/>
            </a:pPr>
            <a:r>
              <a:rPr lang="en-US" dirty="0" smtClean="0"/>
              <a:t>Michel van der List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there’s a lot more lurking…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8377" y="1813748"/>
            <a:ext cx="5895243" cy="482455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…Technical Debt</a:t>
            </a:r>
          </a:p>
        </p:txBody>
      </p:sp>
      <p:pic>
        <p:nvPicPr>
          <p:cNvPr id="10242" name="Picture 2" descr="Image result for technical debt icebe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78" y="1508948"/>
            <a:ext cx="5895243" cy="44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Business logic</a:t>
            </a:r>
            <a:br>
              <a:rPr lang="en-US" dirty="0"/>
            </a:br>
            <a:r>
              <a:rPr lang="en-US" dirty="0"/>
              <a:t>	Actual value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www.amqp.org/sites/amqp.org/themes/genesis_amqp/images/showreel/cog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76" y="2954413"/>
            <a:ext cx="4319178" cy="358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5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AuthN</a:t>
            </a:r>
            <a:r>
              <a:rPr lang="en-US" dirty="0"/>
              <a:t> and </a:t>
            </a:r>
            <a:r>
              <a:rPr lang="en-US" dirty="0" err="1"/>
              <a:t>AuthZ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Security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2770390"/>
            <a:ext cx="41433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Persistence and data stores</a:t>
            </a:r>
            <a:br>
              <a:rPr lang="en-US" dirty="0"/>
            </a:br>
            <a:r>
              <a:rPr lang="en-US" dirty="0"/>
              <a:t>	Making it all matter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743588" y="3367952"/>
            <a:ext cx="2961499" cy="2833556"/>
            <a:chOff x="3685485" y="3930660"/>
            <a:chExt cx="1077706" cy="1110380"/>
          </a:xfrm>
        </p:grpSpPr>
        <p:pic>
          <p:nvPicPr>
            <p:cNvPr id="5" name="Picture 4" descr="https://pixabay.com/static/uploads/photo/2013/07/12/15/22/database-149760_960_72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497" y="3930660"/>
              <a:ext cx="650262" cy="78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https://pixabay.com/static/uploads/photo/2013/07/12/15/22/database-149760_960_72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2929" y="4162798"/>
              <a:ext cx="650262" cy="78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pixabay.com/static/uploads/photo/2013/07/12/15/22/database-149760_960_720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485" y="4254929"/>
              <a:ext cx="650262" cy="786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13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14993</TotalTime>
  <Words>2368</Words>
  <Application>Microsoft Office PowerPoint</Application>
  <PresentationFormat>Widescreen</PresentationFormat>
  <Paragraphs>622</Paragraphs>
  <Slides>57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 Unicode MS</vt:lpstr>
      <vt:lpstr>Arial</vt:lpstr>
      <vt:lpstr>Calibri</vt:lpstr>
      <vt:lpstr>Candara</vt:lpstr>
      <vt:lpstr>Century Gothic</vt:lpstr>
      <vt:lpstr>Wingdings</vt:lpstr>
      <vt:lpstr>Office Theme</vt:lpstr>
      <vt:lpstr>Cloud First Application Development</vt:lpstr>
      <vt:lpstr>Who is this guy?</vt:lpstr>
      <vt:lpstr>Core Cloud First Team</vt:lpstr>
      <vt:lpstr>Today</vt:lpstr>
      <vt:lpstr>What goes into an app</vt:lpstr>
      <vt:lpstr>But there’s a lot more lurking…</vt:lpstr>
      <vt:lpstr>What goes into an app</vt:lpstr>
      <vt:lpstr>What goes into an app</vt:lpstr>
      <vt:lpstr>What goes into an app</vt:lpstr>
      <vt:lpstr>What goes into an app</vt:lpstr>
      <vt:lpstr>What goes into an app</vt:lpstr>
      <vt:lpstr>What goes into an app</vt:lpstr>
      <vt:lpstr>What goes into an app</vt:lpstr>
      <vt:lpstr>What goes into an app</vt:lpstr>
      <vt:lpstr>That’s a lot of stuff</vt:lpstr>
      <vt:lpstr>By the numbers</vt:lpstr>
      <vt:lpstr>PowerPoint Presentation</vt:lpstr>
      <vt:lpstr>PowerPoint Presentation</vt:lpstr>
      <vt:lpstr>We are being judged…</vt:lpstr>
      <vt:lpstr>PowerPoint Presentation</vt:lpstr>
      <vt:lpstr>It’s a gift: Green field</vt:lpstr>
      <vt:lpstr>In short:</vt:lpstr>
      <vt:lpstr>Principles</vt:lpstr>
      <vt:lpstr>So how does that translate?</vt:lpstr>
      <vt:lpstr>ISC’s Cloud First Program at a glance</vt:lpstr>
      <vt:lpstr>For the AppDev Team…</vt:lpstr>
      <vt:lpstr>For the Platforms Team…</vt:lpstr>
      <vt:lpstr>For the Integrations Team…</vt:lpstr>
      <vt:lpstr>Bottom Line For All Teams…</vt:lpstr>
      <vt:lpstr>Our Process</vt:lpstr>
      <vt:lpstr>PowerPoint Presentation</vt:lpstr>
      <vt:lpstr>PowerPoint Presentation</vt:lpstr>
      <vt:lpstr>PowerPoint Presentation</vt:lpstr>
      <vt:lpstr>User Interface</vt:lpstr>
      <vt:lpstr>Business Logic</vt:lpstr>
      <vt:lpstr>Authentication and Security</vt:lpstr>
      <vt:lpstr>Data Store</vt:lpstr>
      <vt:lpstr>Integration</vt:lpstr>
      <vt:lpstr>Integration</vt:lpstr>
      <vt:lpstr>Closer Look: Microservices and SOA</vt:lpstr>
      <vt:lpstr>Closer Look: Microservices and SOA</vt:lpstr>
      <vt:lpstr>Testing</vt:lpstr>
      <vt:lpstr>Source Repository</vt:lpstr>
      <vt:lpstr>Deployment Pipeline</vt:lpstr>
      <vt:lpstr>Platform</vt:lpstr>
      <vt:lpstr>Platform</vt:lpstr>
      <vt:lpstr>Closer Look: Infrastructure as Code</vt:lpstr>
      <vt:lpstr>Closer Look: Infrastructure as Code</vt:lpstr>
      <vt:lpstr>PowerPoint Presentation</vt:lpstr>
      <vt:lpstr>Closer Look: Cloud First Agile</vt:lpstr>
      <vt:lpstr>Closer Look: Cloud First Agile</vt:lpstr>
      <vt:lpstr>Process and SDLC</vt:lpstr>
      <vt:lpstr>Nota Bene</vt:lpstr>
      <vt:lpstr>PowerPoint Presentation</vt:lpstr>
      <vt:lpstr>A shift in risk, not a magic bullet</vt:lpstr>
      <vt:lpstr>What’s next? Questions…</vt:lpstr>
      <vt:lpstr>Additional Thanks and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Hopkins</dc:creator>
  <cp:lastModifiedBy>Bryan W. Hopkins</cp:lastModifiedBy>
  <cp:revision>509</cp:revision>
  <dcterms:created xsi:type="dcterms:W3CDTF">2016-11-27T19:11:29Z</dcterms:created>
  <dcterms:modified xsi:type="dcterms:W3CDTF">2017-11-09T13:17:00Z</dcterms:modified>
</cp:coreProperties>
</file>